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93" r:id="rId2"/>
    <p:sldId id="280" r:id="rId3"/>
    <p:sldId id="318" r:id="rId4"/>
    <p:sldId id="319" r:id="rId5"/>
    <p:sldId id="283" r:id="rId6"/>
    <p:sldId id="321" r:id="rId7"/>
    <p:sldId id="285" r:id="rId8"/>
  </p:sldIdLst>
  <p:sldSz cx="9144000" cy="5143500" type="screen16x9"/>
  <p:notesSz cx="6858000" cy="9144000"/>
  <p:embeddedFontLst>
    <p:embeddedFont>
      <p:font typeface="メイリオ" panose="020B0604030504040204" pitchFamily="34" charset="-128"/>
      <p:regular r:id="rId10"/>
      <p:bold r:id="rId11"/>
      <p:italic r:id="rId12"/>
      <p:boldItalic r:id="rId13"/>
    </p:embeddedFont>
    <p:embeddedFont>
      <p:font typeface="メイリオ" panose="020B0604030504040204" pitchFamily="34" charset="-128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747775"/>
          </p15:clr>
        </p15:guide>
        <p15:guide id="2" pos="336">
          <p15:clr>
            <a:srgbClr val="747775"/>
          </p15:clr>
        </p15:guide>
        <p15:guide id="3" pos="5363">
          <p15:clr>
            <a:srgbClr val="747775"/>
          </p15:clr>
        </p15:guide>
        <p15:guide id="4" pos="16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D2"/>
    <a:srgbClr val="308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76"/>
  </p:normalViewPr>
  <p:slideViewPr>
    <p:cSldViewPr snapToGrid="0">
      <p:cViewPr varScale="1">
        <p:scale>
          <a:sx n="152" d="100"/>
          <a:sy n="152" d="100"/>
        </p:scale>
        <p:origin x="576" y="184"/>
      </p:cViewPr>
      <p:guideLst>
        <p:guide orient="horz" pos="441"/>
        <p:guide pos="336"/>
        <p:guide pos="5363"/>
        <p:guide pos="16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8ef350bab7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28ef350bab7_0_1091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28ef350bab7_0_1091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40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8ef350bab7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g28ef350bab7_0_1137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28ef350bab7_0_1137:notes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03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c620902901_2_27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2c620902901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1248508" y="1394442"/>
            <a:ext cx="68580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1248508" y="203857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6866792" y="486044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/>
          <p:nvPr/>
        </p:nvSpPr>
        <p:spPr>
          <a:xfrm rot="10800000">
            <a:off x="-9000" y="3635371"/>
            <a:ext cx="9153000" cy="9912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190D1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/>
          <p:nvPr/>
        </p:nvSpPr>
        <p:spPr>
          <a:xfrm>
            <a:off x="484634" y="3775750"/>
            <a:ext cx="3072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eiryo"/>
              <a:buNone/>
            </a:pPr>
            <a:r>
              <a:rPr lang="ja" sz="800" b="0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専門医が考えたSaaS型高齢者見守りシステムで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eiryo"/>
              <a:buNone/>
            </a:pPr>
            <a:r>
              <a:rPr lang="ja" sz="800" b="0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介護・医療現場のお悩みを解決します。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3894911" y="4266332"/>
            <a:ext cx="261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ja" sz="600" b="0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千葉県千葉市美浜区中瀬一丁目３番地　幕張テクノガーデンB棟10階</a:t>
            </a:r>
            <a:endParaRPr sz="600" b="0" i="0" u="none" strike="noStrike" cap="none" dirty="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ja" sz="600" b="0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TEL:050-5526-3869</a:t>
            </a:r>
            <a:endParaRPr sz="600" b="0" i="0" u="none" strike="noStrike" cap="none" dirty="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917" y="4069218"/>
            <a:ext cx="2865594" cy="4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911" y="3971858"/>
            <a:ext cx="1267365" cy="2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956" y="3112069"/>
            <a:ext cx="1762613" cy="140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3623" y="3596976"/>
            <a:ext cx="527186" cy="114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880">
          <p15:clr>
            <a:srgbClr val="FBAE40"/>
          </p15:clr>
        </p15:guide>
        <p15:guide id="3" pos="295">
          <p15:clr>
            <a:srgbClr val="FBAE40"/>
          </p15:clr>
        </p15:guide>
        <p15:guide id="4" pos="5465">
          <p15:clr>
            <a:srgbClr val="FBAE40"/>
          </p15:clr>
        </p15:guide>
        <p15:guide id="5" orient="horz" pos="1688">
          <p15:clr>
            <a:srgbClr val="FBAE40"/>
          </p15:clr>
        </p15:guide>
        <p15:guide id="6" orient="horz" pos="29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 dirty="0"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147" y="4938912"/>
            <a:ext cx="748205" cy="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532765" y="400782"/>
            <a:ext cx="81069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Meiryo"/>
              <a:buNone/>
              <a:defRPr sz="2100" b="1" i="0" u="none">
                <a:solidFill>
                  <a:srgbClr val="3A383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28"/>
          <p:cNvSpPr/>
          <p:nvPr/>
        </p:nvSpPr>
        <p:spPr>
          <a:xfrm>
            <a:off x="532765" y="245305"/>
            <a:ext cx="18957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eiryo"/>
              <a:buNone/>
            </a:pPr>
            <a:r>
              <a:rPr lang="ja" sz="800" b="0" i="0" u="none" strike="noStrike" cap="none" dirty="0">
                <a:solidFill>
                  <a:srgbClr val="757070"/>
                </a:solidFill>
                <a:latin typeface="Meiryo"/>
                <a:ea typeface="Meiryo"/>
                <a:cs typeface="Meiryo"/>
                <a:sym typeface="Meiryo"/>
              </a:rPr>
              <a:t>Life Rhythm Navi　Plus Doctor</a:t>
            </a:r>
            <a:endParaRPr sz="800" b="0" i="0" u="none" strike="noStrike" cap="none" dirty="0">
              <a:solidFill>
                <a:srgbClr val="75707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413147" y="224731"/>
            <a:ext cx="56400" cy="461400"/>
          </a:xfrm>
          <a:prstGeom prst="rect">
            <a:avLst/>
          </a:prstGeom>
          <a:solidFill>
            <a:srgbClr val="3190D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">
          <p15:clr>
            <a:srgbClr val="FBAE40"/>
          </p15:clr>
        </p15:guide>
        <p15:guide id="2" pos="2880">
          <p15:clr>
            <a:srgbClr val="FBAE40"/>
          </p15:clr>
        </p15:guide>
        <p15:guide id="3" pos="260">
          <p15:clr>
            <a:srgbClr val="FBAE40"/>
          </p15:clr>
        </p15:guide>
        <p15:guide id="4" pos="5500">
          <p15:clr>
            <a:srgbClr val="FBAE40"/>
          </p15:clr>
        </p15:guide>
        <p15:guide id="5" orient="horz" pos="1695">
          <p15:clr>
            <a:srgbClr val="FBAE40"/>
          </p15:clr>
        </p15:guide>
        <p15:guide id="6" orient="horz" pos="30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dt" idx="10"/>
          </p:nvPr>
        </p:nvSpPr>
        <p:spPr>
          <a:xfrm>
            <a:off x="628650" y="48641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ftr" idx="11"/>
          </p:nvPr>
        </p:nvSpPr>
        <p:spPr>
          <a:xfrm>
            <a:off x="3028950" y="486416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6457950" y="48641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6AE07-DF88-5300-13D1-8AE12E864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508" y="1561591"/>
            <a:ext cx="6858000" cy="575100"/>
          </a:xfrm>
        </p:spPr>
        <p:txBody>
          <a:bodyPr>
            <a:normAutofit/>
          </a:bodyPr>
          <a:lstStyle/>
          <a:p>
            <a:r>
              <a:rPr lang="ja-JP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事例検討フォーマット</a:t>
            </a:r>
          </a:p>
        </p:txBody>
      </p:sp>
    </p:spTree>
    <p:extLst>
      <p:ext uri="{BB962C8B-B14F-4D97-AF65-F5344CB8AC3E}">
        <p14:creationId xmlns:p14="http://schemas.microsoft.com/office/powerpoint/2010/main" val="380729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636" name="Google Shape;636;p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EcoNaviSta All Rights Reserved.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637" name="Google Shape;637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Meiryo"/>
              <a:buNone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事例検討ケース</a:t>
            </a: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Google Shape;232;p40">
            <a:extLst>
              <a:ext uri="{FF2B5EF4-FFF2-40B4-BE49-F238E27FC236}">
                <a16:creationId xmlns:a16="http://schemas.microsoft.com/office/drawing/2014/main" id="{B51FB16B-3D41-D860-D240-D9DAD9127E3F}"/>
              </a:ext>
            </a:extLst>
          </p:cNvPr>
          <p:cNvSpPr/>
          <p:nvPr/>
        </p:nvSpPr>
        <p:spPr>
          <a:xfrm>
            <a:off x="429370" y="902825"/>
            <a:ext cx="8283682" cy="379800"/>
          </a:xfrm>
          <a:prstGeom prst="roundRect">
            <a:avLst>
              <a:gd name="adj" fmla="val 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48200" tIns="24100" rIns="48200" bIns="24100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ja" altLang="en-US" sz="1500" spc="300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ケアの</a:t>
            </a:r>
            <a:r>
              <a:rPr lang="en-US" altLang="ja" sz="1700" b="1" spc="300" dirty="0">
                <a:solidFill>
                  <a:srgbClr val="FFFF00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" altLang="en-US" sz="1700" b="1" spc="300" dirty="0">
                <a:solidFill>
                  <a:srgbClr val="FFFF00"/>
                </a:solidFill>
                <a:latin typeface="Meiryo"/>
                <a:ea typeface="Meiryo"/>
                <a:cs typeface="Meiryo"/>
                <a:sym typeface="Meiryo"/>
              </a:rPr>
              <a:t>つ</a:t>
            </a:r>
            <a:r>
              <a:rPr lang="ja" altLang="en-US" sz="1500" spc="300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の</a:t>
            </a:r>
            <a:r>
              <a:rPr lang="ja-JP" altLang="en-US" sz="1500" spc="3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ポイント</a:t>
            </a:r>
            <a:endParaRPr sz="1500" b="1" spc="300" dirty="0">
              <a:solidFill>
                <a:srgbClr val="FFFF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" name="Google Shape;226;p40">
            <a:extLst>
              <a:ext uri="{FF2B5EF4-FFF2-40B4-BE49-F238E27FC236}">
                <a16:creationId xmlns:a16="http://schemas.microsoft.com/office/drawing/2014/main" id="{286B54CF-38DE-9E24-AE5A-221C4EB455BE}"/>
              </a:ext>
            </a:extLst>
          </p:cNvPr>
          <p:cNvSpPr/>
          <p:nvPr/>
        </p:nvSpPr>
        <p:spPr>
          <a:xfrm>
            <a:off x="4666723" y="1427541"/>
            <a:ext cx="4041237" cy="153665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56" name="Google Shape;228;p40">
            <a:extLst>
              <a:ext uri="{FF2B5EF4-FFF2-40B4-BE49-F238E27FC236}">
                <a16:creationId xmlns:a16="http://schemas.microsoft.com/office/drawing/2014/main" id="{D98C5BCC-AC59-BD2A-2562-9C3ABB0A51E4}"/>
              </a:ext>
            </a:extLst>
          </p:cNvPr>
          <p:cNvSpPr/>
          <p:nvPr/>
        </p:nvSpPr>
        <p:spPr>
          <a:xfrm>
            <a:off x="4821287" y="1620348"/>
            <a:ext cx="3715524" cy="362339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ja-JP" altLang="en-US" sz="13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エビデンス・ベイスド・ケア</a:t>
            </a:r>
            <a:endParaRPr lang="ja-JP" altLang="en-US" sz="13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E3CE79A-A154-AECA-18AF-FE27B61699E3}"/>
              </a:ext>
            </a:extLst>
          </p:cNvPr>
          <p:cNvSpPr txBox="1"/>
          <p:nvPr/>
        </p:nvSpPr>
        <p:spPr>
          <a:xfrm>
            <a:off x="4821287" y="2313910"/>
            <a:ext cx="37155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科学的根拠に基づくケア</a:t>
            </a:r>
          </a:p>
        </p:txBody>
      </p:sp>
      <p:sp>
        <p:nvSpPr>
          <p:cNvPr id="584" name="Google Shape;226;p40">
            <a:extLst>
              <a:ext uri="{FF2B5EF4-FFF2-40B4-BE49-F238E27FC236}">
                <a16:creationId xmlns:a16="http://schemas.microsoft.com/office/drawing/2014/main" id="{8B3FB9BD-02A6-8BDA-332B-51B6409CBDEE}"/>
              </a:ext>
            </a:extLst>
          </p:cNvPr>
          <p:cNvSpPr/>
          <p:nvPr/>
        </p:nvSpPr>
        <p:spPr>
          <a:xfrm>
            <a:off x="451339" y="1427541"/>
            <a:ext cx="4041237" cy="153665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585" name="Google Shape;228;p40">
            <a:extLst>
              <a:ext uri="{FF2B5EF4-FFF2-40B4-BE49-F238E27FC236}">
                <a16:creationId xmlns:a16="http://schemas.microsoft.com/office/drawing/2014/main" id="{07B31F91-8020-459A-2557-13A866014849}"/>
              </a:ext>
            </a:extLst>
          </p:cNvPr>
          <p:cNvSpPr/>
          <p:nvPr/>
        </p:nvSpPr>
        <p:spPr>
          <a:xfrm>
            <a:off x="605903" y="1620348"/>
            <a:ext cx="3715524" cy="362339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ja-JP" altLang="en-US" sz="13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ナラティブ・ベイスド・ケア</a:t>
            </a:r>
            <a:endParaRPr lang="ja-JP" altLang="en-US" sz="13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586" name="テキスト ボックス 585">
            <a:extLst>
              <a:ext uri="{FF2B5EF4-FFF2-40B4-BE49-F238E27FC236}">
                <a16:creationId xmlns:a16="http://schemas.microsoft.com/office/drawing/2014/main" id="{EDA8A9C3-7B34-A1E7-6DC2-2C22C585BC3B}"/>
              </a:ext>
            </a:extLst>
          </p:cNvPr>
          <p:cNvSpPr txBox="1"/>
          <p:nvPr/>
        </p:nvSpPr>
        <p:spPr>
          <a:xfrm>
            <a:off x="605903" y="2201597"/>
            <a:ext cx="371552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個々の人生、</a:t>
            </a:r>
            <a:endParaRPr kumimoji="1" lang="en-US" altLang="ja-JP" sz="13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生活の物語に基づくケア</a:t>
            </a:r>
          </a:p>
        </p:txBody>
      </p:sp>
      <p:sp>
        <p:nvSpPr>
          <p:cNvPr id="587" name="Google Shape;226;p40">
            <a:extLst>
              <a:ext uri="{FF2B5EF4-FFF2-40B4-BE49-F238E27FC236}">
                <a16:creationId xmlns:a16="http://schemas.microsoft.com/office/drawing/2014/main" id="{48FD3144-C37E-4422-0EFB-3E1B06046383}"/>
              </a:ext>
            </a:extLst>
          </p:cNvPr>
          <p:cNvSpPr/>
          <p:nvPr/>
        </p:nvSpPr>
        <p:spPr>
          <a:xfrm>
            <a:off x="4666723" y="3146613"/>
            <a:ext cx="4041237" cy="153665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588" name="Google Shape;228;p40">
            <a:extLst>
              <a:ext uri="{FF2B5EF4-FFF2-40B4-BE49-F238E27FC236}">
                <a16:creationId xmlns:a16="http://schemas.microsoft.com/office/drawing/2014/main" id="{E63B2FF2-7DAB-0181-7B07-180097C9A03E}"/>
              </a:ext>
            </a:extLst>
          </p:cNvPr>
          <p:cNvSpPr/>
          <p:nvPr/>
        </p:nvSpPr>
        <p:spPr>
          <a:xfrm>
            <a:off x="4821287" y="3339420"/>
            <a:ext cx="3715524" cy="362339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ja-JP" altLang="en-US" sz="13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課題解決型アプローチ</a:t>
            </a:r>
            <a:endParaRPr lang="ja-JP" altLang="en-US" sz="13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469FA775-E571-F2E9-52EE-4F6DECA35958}"/>
              </a:ext>
            </a:extLst>
          </p:cNvPr>
          <p:cNvSpPr txBox="1"/>
          <p:nvPr/>
        </p:nvSpPr>
        <p:spPr>
          <a:xfrm>
            <a:off x="4821287" y="3927058"/>
            <a:ext cx="371552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解決できる課題に対する</a:t>
            </a:r>
          </a:p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アプローチ法</a:t>
            </a:r>
          </a:p>
        </p:txBody>
      </p:sp>
      <p:sp>
        <p:nvSpPr>
          <p:cNvPr id="590" name="Google Shape;226;p40">
            <a:extLst>
              <a:ext uri="{FF2B5EF4-FFF2-40B4-BE49-F238E27FC236}">
                <a16:creationId xmlns:a16="http://schemas.microsoft.com/office/drawing/2014/main" id="{31A61B4A-C18B-7290-1DC2-7CE46115EA89}"/>
              </a:ext>
            </a:extLst>
          </p:cNvPr>
          <p:cNvSpPr/>
          <p:nvPr/>
        </p:nvSpPr>
        <p:spPr>
          <a:xfrm>
            <a:off x="451339" y="3146613"/>
            <a:ext cx="4041237" cy="153665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591" name="Google Shape;228;p40">
            <a:extLst>
              <a:ext uri="{FF2B5EF4-FFF2-40B4-BE49-F238E27FC236}">
                <a16:creationId xmlns:a16="http://schemas.microsoft.com/office/drawing/2014/main" id="{E383CF26-713B-7C8D-CBF2-651CCF6416D1}"/>
              </a:ext>
            </a:extLst>
          </p:cNvPr>
          <p:cNvSpPr/>
          <p:nvPr/>
        </p:nvSpPr>
        <p:spPr>
          <a:xfrm>
            <a:off x="605903" y="3339420"/>
            <a:ext cx="3715524" cy="362339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ja-JP" altLang="en-US" sz="13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目標指向型アプローチ</a:t>
            </a:r>
            <a:endParaRPr lang="ja-JP" altLang="en-US" sz="13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592" name="テキスト ボックス 591">
            <a:extLst>
              <a:ext uri="{FF2B5EF4-FFF2-40B4-BE49-F238E27FC236}">
                <a16:creationId xmlns:a16="http://schemas.microsoft.com/office/drawing/2014/main" id="{2F3DC4B0-521A-20B1-99F0-4AA8AC87FDA6}"/>
              </a:ext>
            </a:extLst>
          </p:cNvPr>
          <p:cNvSpPr txBox="1"/>
          <p:nvPr/>
        </p:nvSpPr>
        <p:spPr>
          <a:xfrm>
            <a:off x="605903" y="3834816"/>
            <a:ext cx="3715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生活、人生を豊かにする</a:t>
            </a:r>
          </a:p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目標を設定し、それを達成していく</a:t>
            </a:r>
          </a:p>
          <a:p>
            <a:pPr algn="ctr">
              <a:spcAft>
                <a:spcPts val="300"/>
              </a:spcAft>
            </a:pPr>
            <a:r>
              <a:rPr kumimoji="1" lang="ja-JP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アプローチ法</a:t>
            </a:r>
          </a:p>
        </p:txBody>
      </p:sp>
    </p:spTree>
    <p:extLst>
      <p:ext uri="{BB962C8B-B14F-4D97-AF65-F5344CB8AC3E}">
        <p14:creationId xmlns:p14="http://schemas.microsoft.com/office/powerpoint/2010/main" val="406563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E3E68-BE58-D08C-DF0A-1C0721AB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事例検討ケース</a:t>
            </a:r>
          </a:p>
        </p:txBody>
      </p:sp>
      <p:sp>
        <p:nvSpPr>
          <p:cNvPr id="11" name="Google Shape;635;p58">
            <a:extLst>
              <a:ext uri="{FF2B5EF4-FFF2-40B4-BE49-F238E27FC236}">
                <a16:creationId xmlns:a16="http://schemas.microsoft.com/office/drawing/2014/main" id="{E59B1F1B-4AF1-4E27-9EE0-A08AFDF59A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2" name="Google Shape;636;p58">
            <a:extLst>
              <a:ext uri="{FF2B5EF4-FFF2-40B4-BE49-F238E27FC236}">
                <a16:creationId xmlns:a16="http://schemas.microsoft.com/office/drawing/2014/main" id="{A07283BB-FCB0-E736-59C3-B5AF9AC9EA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EcoNaviSta All Rights Reserved.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28" name="Google Shape;228;p40">
            <a:extLst>
              <a:ext uri="{FF2B5EF4-FFF2-40B4-BE49-F238E27FC236}">
                <a16:creationId xmlns:a16="http://schemas.microsoft.com/office/drawing/2014/main" id="{DC994F2C-38DB-9153-F23D-C6E79027BCAD}"/>
              </a:ext>
            </a:extLst>
          </p:cNvPr>
          <p:cNvSpPr/>
          <p:nvPr/>
        </p:nvSpPr>
        <p:spPr>
          <a:xfrm>
            <a:off x="433106" y="853577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ナラティブ・ベイスド・ケア</a:t>
            </a:r>
            <a:endParaRPr lang="ja-JP" altLang="en-US" sz="12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91B444E-B085-382E-1B97-135DB2D7E316}"/>
              </a:ext>
            </a:extLst>
          </p:cNvPr>
          <p:cNvSpPr txBox="1"/>
          <p:nvPr/>
        </p:nvSpPr>
        <p:spPr>
          <a:xfrm>
            <a:off x="671432" y="1696778"/>
            <a:ext cx="732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こちらにご記入ください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067D30-4025-B661-7ADA-C4D342E71E66}"/>
              </a:ext>
            </a:extLst>
          </p:cNvPr>
          <p:cNvSpPr txBox="1"/>
          <p:nvPr/>
        </p:nvSpPr>
        <p:spPr>
          <a:xfrm>
            <a:off x="590822" y="1438437"/>
            <a:ext cx="732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ヒストリー：時代・環境・習慣・職歴・関わりなど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8A86B20-31E3-5B42-6266-22FA086211DA}"/>
              </a:ext>
            </a:extLst>
          </p:cNvPr>
          <p:cNvCxnSpPr>
            <a:cxnSpLocks/>
          </p:cNvCxnSpPr>
          <p:nvPr/>
        </p:nvCxnSpPr>
        <p:spPr>
          <a:xfrm>
            <a:off x="693256" y="1661446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89BA3A-272F-4590-7266-E4A4076D8ED3}"/>
              </a:ext>
            </a:extLst>
          </p:cNvPr>
          <p:cNvSpPr txBox="1"/>
          <p:nvPr/>
        </p:nvSpPr>
        <p:spPr>
          <a:xfrm>
            <a:off x="671432" y="2375206"/>
            <a:ext cx="7327721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こちらにご記入ください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AD87BC3-BD9E-933C-ECD6-A4328D32A427}"/>
              </a:ext>
            </a:extLst>
          </p:cNvPr>
          <p:cNvSpPr txBox="1"/>
          <p:nvPr/>
        </p:nvSpPr>
        <p:spPr>
          <a:xfrm>
            <a:off x="590822" y="2116865"/>
            <a:ext cx="732772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本人の願い（叶えたいこと）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DB302D6-B163-3795-EF7A-EDE7263DEF94}"/>
              </a:ext>
            </a:extLst>
          </p:cNvPr>
          <p:cNvCxnSpPr>
            <a:cxnSpLocks/>
          </p:cNvCxnSpPr>
          <p:nvPr/>
        </p:nvCxnSpPr>
        <p:spPr>
          <a:xfrm>
            <a:off x="693256" y="2339874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FF0C628-E480-F657-B30B-E7EA009C67E2}"/>
              </a:ext>
            </a:extLst>
          </p:cNvPr>
          <p:cNvSpPr txBox="1"/>
          <p:nvPr/>
        </p:nvSpPr>
        <p:spPr>
          <a:xfrm>
            <a:off x="671432" y="3073297"/>
            <a:ext cx="732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こちらにご記入ください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4A2E342-0486-CD4C-307C-E1FF6A932230}"/>
              </a:ext>
            </a:extLst>
          </p:cNvPr>
          <p:cNvSpPr txBox="1"/>
          <p:nvPr/>
        </p:nvSpPr>
        <p:spPr>
          <a:xfrm>
            <a:off x="590822" y="2814956"/>
            <a:ext cx="732772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好きなこと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3AA60FB-970D-0AD6-A215-15D643C0F63A}"/>
              </a:ext>
            </a:extLst>
          </p:cNvPr>
          <p:cNvCxnSpPr>
            <a:cxnSpLocks/>
          </p:cNvCxnSpPr>
          <p:nvPr/>
        </p:nvCxnSpPr>
        <p:spPr>
          <a:xfrm>
            <a:off x="693256" y="3037965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17A9601-B2A2-6760-5555-4E13C7E087C5}"/>
              </a:ext>
            </a:extLst>
          </p:cNvPr>
          <p:cNvSpPr txBox="1"/>
          <p:nvPr/>
        </p:nvSpPr>
        <p:spPr>
          <a:xfrm>
            <a:off x="671432" y="3768563"/>
            <a:ext cx="732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こちらにご記入ください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4AE6716-4207-9B51-4382-9936FD7DC67C}"/>
              </a:ext>
            </a:extLst>
          </p:cNvPr>
          <p:cNvSpPr txBox="1"/>
          <p:nvPr/>
        </p:nvSpPr>
        <p:spPr>
          <a:xfrm>
            <a:off x="590822" y="3510222"/>
            <a:ext cx="732772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得意なこと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37B35CA-49C3-4301-1EB2-FC0EA3942195}"/>
              </a:ext>
            </a:extLst>
          </p:cNvPr>
          <p:cNvCxnSpPr>
            <a:cxnSpLocks/>
          </p:cNvCxnSpPr>
          <p:nvPr/>
        </p:nvCxnSpPr>
        <p:spPr>
          <a:xfrm>
            <a:off x="693256" y="3733231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44778CA-765C-4C6C-A185-B77C7B647776}"/>
              </a:ext>
            </a:extLst>
          </p:cNvPr>
          <p:cNvSpPr txBox="1"/>
          <p:nvPr/>
        </p:nvSpPr>
        <p:spPr>
          <a:xfrm>
            <a:off x="671432" y="4446986"/>
            <a:ext cx="732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こちらにご記入ください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1FA8CB2-6F35-AACB-8F39-9BD824D7D7C8}"/>
              </a:ext>
            </a:extLst>
          </p:cNvPr>
          <p:cNvSpPr txBox="1"/>
          <p:nvPr/>
        </p:nvSpPr>
        <p:spPr>
          <a:xfrm>
            <a:off x="590822" y="4188645"/>
            <a:ext cx="732772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大事にしていること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D78842-5815-DECE-8D04-7C28DB4440E9}"/>
              </a:ext>
            </a:extLst>
          </p:cNvPr>
          <p:cNvCxnSpPr>
            <a:cxnSpLocks/>
          </p:cNvCxnSpPr>
          <p:nvPr/>
        </p:nvCxnSpPr>
        <p:spPr>
          <a:xfrm>
            <a:off x="693256" y="4411654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DFF0A357-F782-6850-B0F2-E868EA1C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事例検討ケース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38DA12-0245-8E70-E681-7EB0CFBBDD00}"/>
              </a:ext>
            </a:extLst>
          </p:cNvPr>
          <p:cNvSpPr txBox="1"/>
          <p:nvPr/>
        </p:nvSpPr>
        <p:spPr>
          <a:xfrm>
            <a:off x="639026" y="1572160"/>
            <a:ext cx="3207943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年齢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>
              <a:spcAft>
                <a:spcPts val="300"/>
              </a:spcAft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性別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介護度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既往歴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内服薬（薬情添付）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移動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排泄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意思疎通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endParaRPr lang="ja-JP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036EA8-2EB2-D89E-762C-F0B485611198}"/>
              </a:ext>
            </a:extLst>
          </p:cNvPr>
          <p:cNvSpPr txBox="1"/>
          <p:nvPr/>
        </p:nvSpPr>
        <p:spPr>
          <a:xfrm>
            <a:off x="590822" y="1337244"/>
            <a:ext cx="32079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基本情報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6EF5AC0-EB6B-5617-E26B-AA2806BFF6F3}"/>
              </a:ext>
            </a:extLst>
          </p:cNvPr>
          <p:cNvCxnSpPr>
            <a:cxnSpLocks/>
          </p:cNvCxnSpPr>
          <p:nvPr/>
        </p:nvCxnSpPr>
        <p:spPr>
          <a:xfrm>
            <a:off x="635666" y="1520926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773;p63">
            <a:extLst>
              <a:ext uri="{FF2B5EF4-FFF2-40B4-BE49-F238E27FC236}">
                <a16:creationId xmlns:a16="http://schemas.microsoft.com/office/drawing/2014/main" id="{22838130-FB76-5DCF-E197-4B6CB02CFFEB}"/>
              </a:ext>
            </a:extLst>
          </p:cNvPr>
          <p:cNvSpPr/>
          <p:nvPr/>
        </p:nvSpPr>
        <p:spPr>
          <a:xfrm>
            <a:off x="6322588" y="2425587"/>
            <a:ext cx="486683" cy="3001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28;p40">
            <a:extLst>
              <a:ext uri="{FF2B5EF4-FFF2-40B4-BE49-F238E27FC236}">
                <a16:creationId xmlns:a16="http://schemas.microsoft.com/office/drawing/2014/main" id="{8D902A24-0BA4-F2C7-924C-B0C3B1CC8D8C}"/>
              </a:ext>
            </a:extLst>
          </p:cNvPr>
          <p:cNvSpPr/>
          <p:nvPr/>
        </p:nvSpPr>
        <p:spPr>
          <a:xfrm>
            <a:off x="433106" y="853577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エビデンス・ベイスド・ケア</a:t>
            </a:r>
            <a:endParaRPr lang="ja-JP" altLang="en-US" sz="12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7416D4-28DD-12FC-176B-7DBEC85149C0}"/>
              </a:ext>
            </a:extLst>
          </p:cNvPr>
          <p:cNvSpPr txBox="1"/>
          <p:nvPr/>
        </p:nvSpPr>
        <p:spPr>
          <a:xfrm>
            <a:off x="639026" y="3190036"/>
            <a:ext cx="320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76F6A-3DD6-F818-0369-2068A3F46359}"/>
              </a:ext>
            </a:extLst>
          </p:cNvPr>
          <p:cNvSpPr txBox="1"/>
          <p:nvPr/>
        </p:nvSpPr>
        <p:spPr>
          <a:xfrm>
            <a:off x="590822" y="2971022"/>
            <a:ext cx="32079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ケア課題とポイント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9E54543-0803-7D50-F65B-45282CCE383E}"/>
              </a:ext>
            </a:extLst>
          </p:cNvPr>
          <p:cNvCxnSpPr>
            <a:cxnSpLocks/>
          </p:cNvCxnSpPr>
          <p:nvPr/>
        </p:nvCxnSpPr>
        <p:spPr>
          <a:xfrm>
            <a:off x="635666" y="3154704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97A5BB-947A-8722-A955-7655EDCB8415}"/>
              </a:ext>
            </a:extLst>
          </p:cNvPr>
          <p:cNvSpPr txBox="1"/>
          <p:nvPr/>
        </p:nvSpPr>
        <p:spPr>
          <a:xfrm>
            <a:off x="639026" y="3783647"/>
            <a:ext cx="320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0ADA8B-DA86-B89E-27D8-6D19690E0F14}"/>
              </a:ext>
            </a:extLst>
          </p:cNvPr>
          <p:cNvSpPr txBox="1"/>
          <p:nvPr/>
        </p:nvSpPr>
        <p:spPr>
          <a:xfrm>
            <a:off x="590822" y="3564633"/>
            <a:ext cx="32079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活動　</a:t>
            </a:r>
            <a:r>
              <a:rPr lang="en" altLang="ja-JP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ADL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の評価・睡眠評価（麻痺・拘縮濃霧）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E575A11-5A9E-C096-0C76-44481B93160C}"/>
              </a:ext>
            </a:extLst>
          </p:cNvPr>
          <p:cNvCxnSpPr>
            <a:cxnSpLocks/>
          </p:cNvCxnSpPr>
          <p:nvPr/>
        </p:nvCxnSpPr>
        <p:spPr>
          <a:xfrm>
            <a:off x="635666" y="3748315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F5F898-249E-1F84-902D-03897CC939BA}"/>
              </a:ext>
            </a:extLst>
          </p:cNvPr>
          <p:cNvSpPr txBox="1"/>
          <p:nvPr/>
        </p:nvSpPr>
        <p:spPr>
          <a:xfrm>
            <a:off x="639026" y="4385215"/>
            <a:ext cx="320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A352F9-118B-580D-9815-69957D877A97}"/>
              </a:ext>
            </a:extLst>
          </p:cNvPr>
          <p:cNvSpPr txBox="1"/>
          <p:nvPr/>
        </p:nvSpPr>
        <p:spPr>
          <a:xfrm>
            <a:off x="590822" y="4166201"/>
            <a:ext cx="32079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栄養状態　</a:t>
            </a:r>
            <a:r>
              <a:rPr lang="en" altLang="ja-JP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BMI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の評価、摂取量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141C621-42AF-1858-1C6B-39E7126AA993}"/>
              </a:ext>
            </a:extLst>
          </p:cNvPr>
          <p:cNvCxnSpPr>
            <a:cxnSpLocks/>
          </p:cNvCxnSpPr>
          <p:nvPr/>
        </p:nvCxnSpPr>
        <p:spPr>
          <a:xfrm>
            <a:off x="635666" y="4349883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8848543-56BD-C99C-9AF8-366EF972C0FB}"/>
              </a:ext>
            </a:extLst>
          </p:cNvPr>
          <p:cNvSpPr txBox="1"/>
          <p:nvPr/>
        </p:nvSpPr>
        <p:spPr>
          <a:xfrm>
            <a:off x="4483438" y="3785882"/>
            <a:ext cx="320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FE9861B-E69C-2B73-82B2-90A98A63ED74}"/>
              </a:ext>
            </a:extLst>
          </p:cNvPr>
          <p:cNvSpPr txBox="1"/>
          <p:nvPr/>
        </p:nvSpPr>
        <p:spPr>
          <a:xfrm>
            <a:off x="4435234" y="3557036"/>
            <a:ext cx="3207944" cy="2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総合評価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C424B5A-2C2A-289E-2F26-78468AEDA830}"/>
              </a:ext>
            </a:extLst>
          </p:cNvPr>
          <p:cNvCxnSpPr>
            <a:cxnSpLocks/>
          </p:cNvCxnSpPr>
          <p:nvPr/>
        </p:nvCxnSpPr>
        <p:spPr>
          <a:xfrm>
            <a:off x="4480078" y="3750550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98C1E13-5273-033E-6610-1ABF34592B3D}"/>
              </a:ext>
            </a:extLst>
          </p:cNvPr>
          <p:cNvSpPr txBox="1"/>
          <p:nvPr/>
        </p:nvSpPr>
        <p:spPr>
          <a:xfrm>
            <a:off x="4435234" y="1324679"/>
            <a:ext cx="161212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●月：</a:t>
            </a:r>
            <a:endParaRPr lang="ja-JP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38" name="Google Shape;735;p61">
            <a:extLst>
              <a:ext uri="{FF2B5EF4-FFF2-40B4-BE49-F238E27FC236}">
                <a16:creationId xmlns:a16="http://schemas.microsoft.com/office/drawing/2014/main" id="{16C78FBB-899F-010E-6B4B-15F92A823A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736;p61">
            <a:extLst>
              <a:ext uri="{FF2B5EF4-FFF2-40B4-BE49-F238E27FC236}">
                <a16:creationId xmlns:a16="http://schemas.microsoft.com/office/drawing/2014/main" id="{546B676E-E225-5B84-C71C-158F9C6219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</a:t>
            </a:r>
            <a:r>
              <a:rPr kumimoji="0" lang="en-US" altLang="ja" sz="7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EcoNaviSta</a:t>
            </a: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 All Rights Reserved.</a:t>
            </a:r>
            <a:endParaRPr kumimoji="0" lang="en-US" altLang="ja-JP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pic>
        <p:nvPicPr>
          <p:cNvPr id="44" name="Google Shape;179;p30">
            <a:extLst>
              <a:ext uri="{FF2B5EF4-FFF2-40B4-BE49-F238E27FC236}">
                <a16:creationId xmlns:a16="http://schemas.microsoft.com/office/drawing/2014/main" id="{991272D9-1273-D286-1AEA-D7DBB540DA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630" y="1686462"/>
            <a:ext cx="1528387" cy="170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78;p30">
            <a:extLst>
              <a:ext uri="{FF2B5EF4-FFF2-40B4-BE49-F238E27FC236}">
                <a16:creationId xmlns:a16="http://schemas.microsoft.com/office/drawing/2014/main" id="{7122D3A6-D43D-A6F2-3074-0FDF026E6B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353" y="1696668"/>
            <a:ext cx="1448512" cy="16841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A496178-4670-2539-2AEE-64412606BC37}"/>
              </a:ext>
            </a:extLst>
          </p:cNvPr>
          <p:cNvSpPr txBox="1"/>
          <p:nvPr/>
        </p:nvSpPr>
        <p:spPr>
          <a:xfrm>
            <a:off x="4441958" y="1492768"/>
            <a:ext cx="16121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気になる月のデータなど</a:t>
            </a:r>
            <a:endParaRPr lang="ja-JP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130FECB-A2A5-87E2-4322-1F1BB1681B63}"/>
              </a:ext>
            </a:extLst>
          </p:cNvPr>
          <p:cNvSpPr txBox="1"/>
          <p:nvPr/>
        </p:nvSpPr>
        <p:spPr>
          <a:xfrm>
            <a:off x="7003620" y="1324679"/>
            <a:ext cx="161212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●月：</a:t>
            </a:r>
            <a:endParaRPr lang="ja-JP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EEA6A4-A4DF-107A-5D98-545AEB80CD83}"/>
              </a:ext>
            </a:extLst>
          </p:cNvPr>
          <p:cNvSpPr txBox="1"/>
          <p:nvPr/>
        </p:nvSpPr>
        <p:spPr>
          <a:xfrm>
            <a:off x="7010344" y="1492768"/>
            <a:ext cx="16121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変化がなくても</a:t>
            </a:r>
            <a:r>
              <a:rPr lang="en" altLang="ja-JP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OK</a:t>
            </a:r>
            <a:endParaRPr lang="ja-JP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67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1"/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36" name="Google Shape;736;p61"/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</a:t>
            </a:r>
            <a:r>
              <a:rPr kumimoji="0" lang="en-US" altLang="ja" sz="7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EcoNaviSta</a:t>
            </a: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 All Rights Reserved.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37" name="Google Shape;737;p61"/>
          <p:cNvSpPr txBox="1">
            <a:spLocks noGrp="1"/>
          </p:cNvSpPr>
          <p:nvPr>
            <p:ph type="title"/>
          </p:nvPr>
        </p:nvSpPr>
        <p:spPr>
          <a:xfrm>
            <a:off x="532765" y="400782"/>
            <a:ext cx="81069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Meiryo"/>
              <a:buNone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事例検討ケース</a:t>
            </a:r>
            <a:r>
              <a:rPr lang="ja-JP" altLang="en-US" sz="1700" b="0">
                <a:latin typeface="メイリオ" panose="020B0604030504040204" pitchFamily="50" charset="-128"/>
                <a:ea typeface="メイリオ" panose="020B0604030504040204" pitchFamily="50" charset="-128"/>
              </a:rPr>
              <a:t>（記載例）</a:t>
            </a:r>
            <a:endParaRPr sz="1700" b="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6E6CFE-15DE-EDC3-C5B3-D53528395464}"/>
              </a:ext>
            </a:extLst>
          </p:cNvPr>
          <p:cNvSpPr txBox="1"/>
          <p:nvPr/>
        </p:nvSpPr>
        <p:spPr>
          <a:xfrm>
            <a:off x="639026" y="1572160"/>
            <a:ext cx="3207943" cy="128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年齢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</a:t>
            </a:r>
            <a:r>
              <a:rPr lang="en-US" altLang="ja-JP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95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歳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>
              <a:spcAft>
                <a:spcPts val="300"/>
              </a:spcAft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性別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：女性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介護度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：要介護</a:t>
            </a:r>
            <a:r>
              <a:rPr lang="en-US" altLang="ja-JP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3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既往歴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：アルツハイマー型認知症、左大腿部骨折、糖尿病</a:t>
            </a:r>
            <a:endParaRPr lang="en-US" altLang="ja-JP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内服薬（薬情添付）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：別紙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移動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：車いす自走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排泄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：日中トイレ誘導、夜間おむつ介助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意思疎通</a:t>
            </a:r>
            <a:r>
              <a: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：可、短期記憶障害、同じ話をくりかえす</a:t>
            </a:r>
            <a:endParaRPr lang="ja-JP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649091-62C3-F75A-B844-04DEE7AEDF7E}"/>
              </a:ext>
            </a:extLst>
          </p:cNvPr>
          <p:cNvSpPr txBox="1"/>
          <p:nvPr/>
        </p:nvSpPr>
        <p:spPr>
          <a:xfrm>
            <a:off x="590822" y="1337244"/>
            <a:ext cx="320794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基本情報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CE35197-74CF-FD84-D55B-D21898A71DE7}"/>
              </a:ext>
            </a:extLst>
          </p:cNvPr>
          <p:cNvCxnSpPr>
            <a:cxnSpLocks/>
          </p:cNvCxnSpPr>
          <p:nvPr/>
        </p:nvCxnSpPr>
        <p:spPr>
          <a:xfrm>
            <a:off x="635666" y="1520926"/>
            <a:ext cx="33638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oogle Shape;191;p31">
            <a:extLst>
              <a:ext uri="{FF2B5EF4-FFF2-40B4-BE49-F238E27FC236}">
                <a16:creationId xmlns:a16="http://schemas.microsoft.com/office/drawing/2014/main" id="{C0C0E65D-AB76-ACB2-51DF-BF10237AA0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555" y="1357501"/>
            <a:ext cx="1431448" cy="2026085"/>
          </a:xfrm>
          <a:prstGeom prst="rect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" name="Google Shape;228;p40">
            <a:extLst>
              <a:ext uri="{FF2B5EF4-FFF2-40B4-BE49-F238E27FC236}">
                <a16:creationId xmlns:a16="http://schemas.microsoft.com/office/drawing/2014/main" id="{7D13F64F-99C7-FF2C-ECA2-26AA8D4FE5D3}"/>
              </a:ext>
            </a:extLst>
          </p:cNvPr>
          <p:cNvSpPr/>
          <p:nvPr/>
        </p:nvSpPr>
        <p:spPr>
          <a:xfrm>
            <a:off x="433106" y="853577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エビデンス・ベイスド・ケア</a:t>
            </a:r>
            <a:endParaRPr lang="ja-JP" altLang="en-US" sz="12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374B406-30D2-72C4-4DEA-883AD1F6A801}"/>
              </a:ext>
            </a:extLst>
          </p:cNvPr>
          <p:cNvGrpSpPr/>
          <p:nvPr/>
        </p:nvGrpSpPr>
        <p:grpSpPr>
          <a:xfrm>
            <a:off x="590822" y="2971022"/>
            <a:ext cx="3408684" cy="426763"/>
            <a:chOff x="755414" y="1564989"/>
            <a:chExt cx="2780985" cy="387967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82F49504-ED9C-7022-16E9-842A634EDDDA}"/>
                </a:ext>
              </a:extLst>
            </p:cNvPr>
            <p:cNvSpPr txBox="1"/>
            <p:nvPr/>
          </p:nvSpPr>
          <p:spPr>
            <a:xfrm>
              <a:off x="794741" y="1764093"/>
              <a:ext cx="261721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ja-JP" altLang="en-US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日中自走にて移動されており存在確認が必要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27E5DD8-2A29-C70F-0770-C23120206F27}"/>
                </a:ext>
              </a:extLst>
            </p:cNvPr>
            <p:cNvSpPr txBox="1"/>
            <p:nvPr/>
          </p:nvSpPr>
          <p:spPr>
            <a:xfrm>
              <a:off x="755414" y="1564989"/>
              <a:ext cx="2617211" cy="20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850" b="1">
                  <a:solidFill>
                    <a:srgbClr val="3090D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◆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ケア課題とポイント</a:t>
              </a:r>
              <a:endParaRPr lang="ja-JP" alt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B0E49C3-63C8-523A-B397-08C9AF9572ED}"/>
                </a:ext>
              </a:extLst>
            </p:cNvPr>
            <p:cNvCxnSpPr>
              <a:cxnSpLocks/>
            </p:cNvCxnSpPr>
            <p:nvPr/>
          </p:nvCxnSpPr>
          <p:spPr>
            <a:xfrm>
              <a:off x="792000" y="1731973"/>
              <a:ext cx="27443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B235E8D-ADB3-8193-C507-46035B305289}"/>
              </a:ext>
            </a:extLst>
          </p:cNvPr>
          <p:cNvGrpSpPr/>
          <p:nvPr/>
        </p:nvGrpSpPr>
        <p:grpSpPr>
          <a:xfrm>
            <a:off x="590822" y="3564633"/>
            <a:ext cx="3408684" cy="426763"/>
            <a:chOff x="755414" y="1564989"/>
            <a:chExt cx="2780985" cy="387967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4951639-F2D4-F782-ACB1-60DD54BC9F03}"/>
                </a:ext>
              </a:extLst>
            </p:cNvPr>
            <p:cNvSpPr txBox="1"/>
            <p:nvPr/>
          </p:nvSpPr>
          <p:spPr>
            <a:xfrm>
              <a:off x="794741" y="1764093"/>
              <a:ext cx="261721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ja-JP" altLang="en-US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△△△△△△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B92CCAE-8FC4-25DA-E680-14D9CE2B1B00}"/>
                </a:ext>
              </a:extLst>
            </p:cNvPr>
            <p:cNvSpPr txBox="1"/>
            <p:nvPr/>
          </p:nvSpPr>
          <p:spPr>
            <a:xfrm>
              <a:off x="755414" y="1564989"/>
              <a:ext cx="2617211" cy="20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850" b="1">
                  <a:solidFill>
                    <a:srgbClr val="3090D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◆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活動　</a:t>
              </a:r>
              <a:r>
                <a:rPr lang="en" altLang="ja-JP" sz="8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ADL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の評価・睡眠評価（麻痺・拘縮濃霧）</a:t>
              </a:r>
              <a:endParaRPr lang="ja-JP" alt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endParaRPr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09EFDFE-BA68-A946-4F2D-BC701C45B917}"/>
                </a:ext>
              </a:extLst>
            </p:cNvPr>
            <p:cNvCxnSpPr>
              <a:cxnSpLocks/>
            </p:cNvCxnSpPr>
            <p:nvPr/>
          </p:nvCxnSpPr>
          <p:spPr>
            <a:xfrm>
              <a:off x="792000" y="1731973"/>
              <a:ext cx="27443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4EB0901-B6E8-09DD-ED41-04DA646CD77B}"/>
              </a:ext>
            </a:extLst>
          </p:cNvPr>
          <p:cNvGrpSpPr/>
          <p:nvPr/>
        </p:nvGrpSpPr>
        <p:grpSpPr>
          <a:xfrm>
            <a:off x="590822" y="4166201"/>
            <a:ext cx="3408684" cy="426763"/>
            <a:chOff x="755414" y="1564989"/>
            <a:chExt cx="2780985" cy="387967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BD4BD7C-83B8-932B-ACEC-2EEEBF9BAEFD}"/>
                </a:ext>
              </a:extLst>
            </p:cNvPr>
            <p:cNvSpPr txBox="1"/>
            <p:nvPr/>
          </p:nvSpPr>
          <p:spPr>
            <a:xfrm>
              <a:off x="794741" y="1764093"/>
              <a:ext cx="261721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" altLang="ja-JP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BMI</a:t>
              </a:r>
              <a:r>
                <a:rPr lang="ja-JP" altLang="en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　●●</a:t>
              </a:r>
              <a:endParaRPr lang="ja-JP" alt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04DED29-4723-7248-75A4-493461C6E859}"/>
                </a:ext>
              </a:extLst>
            </p:cNvPr>
            <p:cNvSpPr txBox="1"/>
            <p:nvPr/>
          </p:nvSpPr>
          <p:spPr>
            <a:xfrm>
              <a:off x="755414" y="1564989"/>
              <a:ext cx="2617211" cy="20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850" b="1">
                  <a:solidFill>
                    <a:srgbClr val="3090D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◆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栄養状態　</a:t>
              </a:r>
              <a:r>
                <a:rPr lang="en" altLang="ja-JP" sz="8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BMI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の評価、摂取量</a:t>
              </a:r>
              <a:endParaRPr lang="ja-JP" alt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E75D8A1C-6487-B79F-6122-5E8F8FA231A1}"/>
                </a:ext>
              </a:extLst>
            </p:cNvPr>
            <p:cNvCxnSpPr>
              <a:cxnSpLocks/>
            </p:cNvCxnSpPr>
            <p:nvPr/>
          </p:nvCxnSpPr>
          <p:spPr>
            <a:xfrm>
              <a:off x="792000" y="1731973"/>
              <a:ext cx="27443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9" name="グループ化 708">
            <a:extLst>
              <a:ext uri="{FF2B5EF4-FFF2-40B4-BE49-F238E27FC236}">
                <a16:creationId xmlns:a16="http://schemas.microsoft.com/office/drawing/2014/main" id="{4D359541-2BE8-D67F-B0F3-CE66301CCFEE}"/>
              </a:ext>
            </a:extLst>
          </p:cNvPr>
          <p:cNvGrpSpPr/>
          <p:nvPr/>
        </p:nvGrpSpPr>
        <p:grpSpPr>
          <a:xfrm>
            <a:off x="4435234" y="3551234"/>
            <a:ext cx="3408684" cy="436595"/>
            <a:chOff x="755414" y="1556051"/>
            <a:chExt cx="2780985" cy="396905"/>
          </a:xfrm>
        </p:grpSpPr>
        <p:sp>
          <p:nvSpPr>
            <p:cNvPr id="710" name="テキスト ボックス 709">
              <a:extLst>
                <a:ext uri="{FF2B5EF4-FFF2-40B4-BE49-F238E27FC236}">
                  <a16:creationId xmlns:a16="http://schemas.microsoft.com/office/drawing/2014/main" id="{6B463827-BB6A-C635-41B2-4C80B218F1C7}"/>
                </a:ext>
              </a:extLst>
            </p:cNvPr>
            <p:cNvSpPr txBox="1"/>
            <p:nvPr/>
          </p:nvSpPr>
          <p:spPr>
            <a:xfrm>
              <a:off x="794741" y="1764093"/>
              <a:ext cx="261721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ja-JP" altLang="en-US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〇〇〇〇〇〇〇〇〇</a:t>
              </a:r>
            </a:p>
          </p:txBody>
        </p:sp>
        <p:sp>
          <p:nvSpPr>
            <p:cNvPr id="711" name="テキスト ボックス 710">
              <a:extLst>
                <a:ext uri="{FF2B5EF4-FFF2-40B4-BE49-F238E27FC236}">
                  <a16:creationId xmlns:a16="http://schemas.microsoft.com/office/drawing/2014/main" id="{E2050A75-ED19-08A8-73C8-3AF7A7FF1F33}"/>
                </a:ext>
              </a:extLst>
            </p:cNvPr>
            <p:cNvSpPr txBox="1"/>
            <p:nvPr/>
          </p:nvSpPr>
          <p:spPr>
            <a:xfrm>
              <a:off x="755414" y="1556051"/>
              <a:ext cx="2617211" cy="20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850" b="1">
                  <a:solidFill>
                    <a:srgbClr val="3090D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◆</a:t>
              </a:r>
              <a:r>
                <a:rPr lang="ja-JP" altLang="en-US" sz="8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Calibri"/>
                  <a:sym typeface="Calibri"/>
                </a:rPr>
                <a:t>総合評価</a:t>
              </a:r>
              <a:endParaRPr lang="ja-JP" alt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endParaRPr>
            </a:p>
          </p:txBody>
        </p:sp>
        <p:cxnSp>
          <p:nvCxnSpPr>
            <p:cNvPr id="712" name="直線コネクタ 711">
              <a:extLst>
                <a:ext uri="{FF2B5EF4-FFF2-40B4-BE49-F238E27FC236}">
                  <a16:creationId xmlns:a16="http://schemas.microsoft.com/office/drawing/2014/main" id="{09666342-C8C7-2B65-9126-21CE301F88D1}"/>
                </a:ext>
              </a:extLst>
            </p:cNvPr>
            <p:cNvCxnSpPr>
              <a:cxnSpLocks/>
            </p:cNvCxnSpPr>
            <p:nvPr/>
          </p:nvCxnSpPr>
          <p:spPr>
            <a:xfrm>
              <a:off x="792000" y="1731973"/>
              <a:ext cx="27443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5" name="テキスト ボックス 714">
            <a:extLst>
              <a:ext uri="{FF2B5EF4-FFF2-40B4-BE49-F238E27FC236}">
                <a16:creationId xmlns:a16="http://schemas.microsoft.com/office/drawing/2014/main" id="{2D7EF8A2-5AB4-1727-8459-CEA8A1A842D8}"/>
              </a:ext>
            </a:extLst>
          </p:cNvPr>
          <p:cNvSpPr txBox="1"/>
          <p:nvPr/>
        </p:nvSpPr>
        <p:spPr>
          <a:xfrm>
            <a:off x="4435234" y="1333068"/>
            <a:ext cx="10847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5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85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内服薬記載例</a:t>
            </a:r>
            <a:endParaRPr lang="ja-JP" altLang="en-US" sz="85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19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F9E5C-CED6-1305-9F82-5909DA08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事例検討ケース</a:t>
            </a:r>
          </a:p>
        </p:txBody>
      </p:sp>
      <p:sp>
        <p:nvSpPr>
          <p:cNvPr id="4" name="Google Shape;735;p61">
            <a:extLst>
              <a:ext uri="{FF2B5EF4-FFF2-40B4-BE49-F238E27FC236}">
                <a16:creationId xmlns:a16="http://schemas.microsoft.com/office/drawing/2014/main" id="{646C73D2-ED0C-AE36-B3BC-D246859AED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" name="Google Shape;736;p61">
            <a:extLst>
              <a:ext uri="{FF2B5EF4-FFF2-40B4-BE49-F238E27FC236}">
                <a16:creationId xmlns:a16="http://schemas.microsoft.com/office/drawing/2014/main" id="{BCF1C7D2-4C12-A8AE-B088-7AF6D39E8DB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</a:t>
            </a:r>
            <a:r>
              <a:rPr kumimoji="0" lang="en-US" altLang="ja" sz="7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EcoNaviSta</a:t>
            </a: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 All Rights Reserved.</a:t>
            </a:r>
            <a:endParaRPr kumimoji="0" lang="en-US" altLang="ja-JP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6" name="Google Shape;226;p40">
            <a:extLst>
              <a:ext uri="{FF2B5EF4-FFF2-40B4-BE49-F238E27FC236}">
                <a16:creationId xmlns:a16="http://schemas.microsoft.com/office/drawing/2014/main" id="{5BDEEB7A-A139-0C9C-C6B7-7AAFF7FF99BB}"/>
              </a:ext>
            </a:extLst>
          </p:cNvPr>
          <p:cNvSpPr/>
          <p:nvPr/>
        </p:nvSpPr>
        <p:spPr>
          <a:xfrm>
            <a:off x="4666723" y="847437"/>
            <a:ext cx="4041237" cy="378896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7" name="Google Shape;228;p40">
            <a:extLst>
              <a:ext uri="{FF2B5EF4-FFF2-40B4-BE49-F238E27FC236}">
                <a16:creationId xmlns:a16="http://schemas.microsoft.com/office/drawing/2014/main" id="{81105048-DFD1-2B89-3EC2-9CDAA7B949D6}"/>
              </a:ext>
            </a:extLst>
          </p:cNvPr>
          <p:cNvSpPr/>
          <p:nvPr/>
        </p:nvSpPr>
        <p:spPr>
          <a:xfrm>
            <a:off x="4821287" y="1059908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課題解決型アプローチ</a:t>
            </a:r>
            <a:endParaRPr lang="ja-JP" altLang="en-US" sz="12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9" name="Google Shape;226;p40">
            <a:extLst>
              <a:ext uri="{FF2B5EF4-FFF2-40B4-BE49-F238E27FC236}">
                <a16:creationId xmlns:a16="http://schemas.microsoft.com/office/drawing/2014/main" id="{090417BA-9145-EAAA-E5ED-0979FD4982BD}"/>
              </a:ext>
            </a:extLst>
          </p:cNvPr>
          <p:cNvSpPr/>
          <p:nvPr/>
        </p:nvSpPr>
        <p:spPr>
          <a:xfrm>
            <a:off x="451339" y="847437"/>
            <a:ext cx="4041237" cy="3788969"/>
          </a:xfrm>
          <a:prstGeom prst="roundRect">
            <a:avLst>
              <a:gd name="adj" fmla="val 2180"/>
            </a:avLst>
          </a:prstGeom>
          <a:solidFill>
            <a:schemeClr val="lt1"/>
          </a:solidFill>
          <a:ln>
            <a:noFill/>
          </a:ln>
          <a:effectLst>
            <a:outerShdw blurRad="127000" dist="25400" dir="3574436" algn="tr" rotWithShape="0">
              <a:srgbClr val="000000">
                <a:alpha val="14900"/>
              </a:srgbClr>
            </a:outerShdw>
          </a:effectLst>
        </p:spPr>
        <p:txBody>
          <a:bodyPr spcFirstLastPara="1" wrap="square" lIns="48200" tIns="455475" rIns="48200" bIns="24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500" dirty="0"/>
          </a:p>
        </p:txBody>
      </p:sp>
      <p:sp>
        <p:nvSpPr>
          <p:cNvPr id="10" name="Google Shape;228;p40">
            <a:extLst>
              <a:ext uri="{FF2B5EF4-FFF2-40B4-BE49-F238E27FC236}">
                <a16:creationId xmlns:a16="http://schemas.microsoft.com/office/drawing/2014/main" id="{F0E576C1-BF47-1C4F-D0B7-D940F3F9C647}"/>
              </a:ext>
            </a:extLst>
          </p:cNvPr>
          <p:cNvSpPr/>
          <p:nvPr/>
        </p:nvSpPr>
        <p:spPr>
          <a:xfrm>
            <a:off x="605903" y="1059908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kern="1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目標指向型アプローチ</a:t>
            </a:r>
            <a:endParaRPr lang="ja-JP" altLang="en-US" sz="1200" kern="1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E105E2-3791-F11A-E725-3DE22E6D114B}"/>
              </a:ext>
            </a:extLst>
          </p:cNvPr>
          <p:cNvSpPr txBox="1"/>
          <p:nvPr/>
        </p:nvSpPr>
        <p:spPr>
          <a:xfrm>
            <a:off x="605903" y="2958689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課題：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472C6B-18E4-9072-DDC9-59D2A0D71EE8}"/>
              </a:ext>
            </a:extLst>
          </p:cNvPr>
          <p:cNvSpPr txBox="1"/>
          <p:nvPr/>
        </p:nvSpPr>
        <p:spPr>
          <a:xfrm>
            <a:off x="605903" y="3676437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目標：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A1D4C9-2336-E8B3-267C-4AEC9FDC4162}"/>
              </a:ext>
            </a:extLst>
          </p:cNvPr>
          <p:cNvSpPr txBox="1"/>
          <p:nvPr/>
        </p:nvSpPr>
        <p:spPr>
          <a:xfrm>
            <a:off x="645615" y="3884011"/>
            <a:ext cx="3712868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ct val="150000"/>
              </a:lnSpc>
            </a:pP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4E838C-A4DE-07C5-7067-8EBAE1760418}"/>
              </a:ext>
            </a:extLst>
          </p:cNvPr>
          <p:cNvSpPr txBox="1"/>
          <p:nvPr/>
        </p:nvSpPr>
        <p:spPr>
          <a:xfrm>
            <a:off x="605903" y="1513347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課題例）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6AE5AF-F0B5-7B27-56CF-F4385142ED0A}"/>
              </a:ext>
            </a:extLst>
          </p:cNvPr>
          <p:cNvSpPr txBox="1"/>
          <p:nvPr/>
        </p:nvSpPr>
        <p:spPr>
          <a:xfrm>
            <a:off x="645615" y="1711081"/>
            <a:ext cx="3712868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足の骨折が原因で車いす生活となり、引きこもりがちの生活となっている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398576F-1F01-CD6D-2BDC-C745EB0CF3F1}"/>
              </a:ext>
            </a:extLst>
          </p:cNvPr>
          <p:cNvSpPr txBox="1"/>
          <p:nvPr/>
        </p:nvSpPr>
        <p:spPr>
          <a:xfrm>
            <a:off x="605903" y="2240934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目標例）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14A6771-4CC2-D07F-C0DD-926BA81857F7}"/>
              </a:ext>
            </a:extLst>
          </p:cNvPr>
          <p:cNvSpPr txBox="1"/>
          <p:nvPr/>
        </p:nvSpPr>
        <p:spPr>
          <a:xfrm>
            <a:off x="645615" y="2438668"/>
            <a:ext cx="3712868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車いす生活は変わらないが、好きだった家庭菜園ができるようにする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B6DE0D-A0FC-C3C2-1BB8-C5DCCBEC64C2}"/>
              </a:ext>
            </a:extLst>
          </p:cNvPr>
          <p:cNvSpPr txBox="1"/>
          <p:nvPr/>
        </p:nvSpPr>
        <p:spPr>
          <a:xfrm>
            <a:off x="4814109" y="2958689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課題：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D73DE0-3C24-E344-517F-6C01954DD362}"/>
              </a:ext>
            </a:extLst>
          </p:cNvPr>
          <p:cNvSpPr txBox="1"/>
          <p:nvPr/>
        </p:nvSpPr>
        <p:spPr>
          <a:xfrm>
            <a:off x="4814109" y="3676437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目標：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6DAE81F-9D1D-7A81-4E8E-A5EE28503690}"/>
              </a:ext>
            </a:extLst>
          </p:cNvPr>
          <p:cNvSpPr txBox="1"/>
          <p:nvPr/>
        </p:nvSpPr>
        <p:spPr>
          <a:xfrm>
            <a:off x="4853821" y="3156423"/>
            <a:ext cx="3712868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ct val="150000"/>
              </a:lnSpc>
            </a:pP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FBB6C7-4D2A-B2A3-0B9E-C7D1301D1985}"/>
              </a:ext>
            </a:extLst>
          </p:cNvPr>
          <p:cNvSpPr txBox="1"/>
          <p:nvPr/>
        </p:nvSpPr>
        <p:spPr>
          <a:xfrm>
            <a:off x="4853821" y="3884011"/>
            <a:ext cx="3712868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ct val="150000"/>
              </a:lnSpc>
            </a:pP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062188B-2060-F012-2A52-1C7C00C19AE8}"/>
              </a:ext>
            </a:extLst>
          </p:cNvPr>
          <p:cNvSpPr txBox="1"/>
          <p:nvPr/>
        </p:nvSpPr>
        <p:spPr>
          <a:xfrm>
            <a:off x="4814109" y="1513347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課題例）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5F0464E-F535-E3C1-58E2-80886128607C}"/>
              </a:ext>
            </a:extLst>
          </p:cNvPr>
          <p:cNvSpPr txBox="1"/>
          <p:nvPr/>
        </p:nvSpPr>
        <p:spPr>
          <a:xfrm>
            <a:off x="4853821" y="1711081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足の骨折のため行動に制限がかかっている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3EAF3C4-D749-17CC-284D-DBDE039C141A}"/>
              </a:ext>
            </a:extLst>
          </p:cNvPr>
          <p:cNvSpPr txBox="1"/>
          <p:nvPr/>
        </p:nvSpPr>
        <p:spPr>
          <a:xfrm>
            <a:off x="4814109" y="2240934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目標例）</a:t>
            </a:r>
            <a:endParaRPr kumimoji="1" lang="en-US" altLang="ja-JP" sz="9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61ECCD6-7FDC-55C6-115D-15CE19AD9CAD}"/>
              </a:ext>
            </a:extLst>
          </p:cNvPr>
          <p:cNvSpPr txBox="1"/>
          <p:nvPr/>
        </p:nvSpPr>
        <p:spPr>
          <a:xfrm>
            <a:off x="4853821" y="2438668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骨折の治療やリハビリをして元通りの動きができるようにする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A31A9A-6473-A7B0-9C96-4AA0BEF3E06B}"/>
              </a:ext>
            </a:extLst>
          </p:cNvPr>
          <p:cNvSpPr txBox="1"/>
          <p:nvPr/>
        </p:nvSpPr>
        <p:spPr>
          <a:xfrm>
            <a:off x="645615" y="3179336"/>
            <a:ext cx="3712868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こちらにご記入ください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52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3"/>
          <p:cNvSpPr txBox="1">
            <a:spLocks noGrp="1"/>
          </p:cNvSpPr>
          <p:nvPr>
            <p:ph type="sldNum" idx="12"/>
          </p:nvPr>
        </p:nvSpPr>
        <p:spPr>
          <a:xfrm>
            <a:off x="7219514" y="4860441"/>
            <a:ext cx="152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ja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58" name="Google Shape;758;p63"/>
          <p:cNvSpPr txBox="1">
            <a:spLocks noGrp="1"/>
          </p:cNvSpPr>
          <p:nvPr>
            <p:ph type="ftr" idx="11"/>
          </p:nvPr>
        </p:nvSpPr>
        <p:spPr>
          <a:xfrm>
            <a:off x="2682000" y="4860441"/>
            <a:ext cx="37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7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Copyright 2024 EcoNaviSta All Rights Reserved.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108CDEA-1D54-CB03-9C9F-AE21F454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事例検討ケース</a:t>
            </a:r>
          </a:p>
        </p:txBody>
      </p:sp>
      <p:sp>
        <p:nvSpPr>
          <p:cNvPr id="9" name="Google Shape;228;p40">
            <a:extLst>
              <a:ext uri="{FF2B5EF4-FFF2-40B4-BE49-F238E27FC236}">
                <a16:creationId xmlns:a16="http://schemas.microsoft.com/office/drawing/2014/main" id="{DCC56F6F-97B7-579D-A3BF-720C4D18390B}"/>
              </a:ext>
            </a:extLst>
          </p:cNvPr>
          <p:cNvSpPr/>
          <p:nvPr/>
        </p:nvSpPr>
        <p:spPr>
          <a:xfrm>
            <a:off x="433106" y="853577"/>
            <a:ext cx="3715524" cy="324000"/>
          </a:xfrm>
          <a:prstGeom prst="roundRect">
            <a:avLst>
              <a:gd name="adj" fmla="val 50000"/>
            </a:avLst>
          </a:prstGeom>
          <a:solidFill>
            <a:srgbClr val="3090D2"/>
          </a:solidFill>
          <a:ln>
            <a:noFill/>
          </a:ln>
        </p:spPr>
        <p:txBody>
          <a:bodyPr spcFirstLastPara="1" wrap="square" lIns="0" tIns="18975" rIns="0" bIns="0" anchor="ctr" anchorCtr="0">
            <a:noAutofit/>
          </a:bodyPr>
          <a:lstStyle/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ja-JP" altLang="en-US" sz="1200" spc="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プロアクティブ介護</a:t>
            </a:r>
            <a:endParaRPr lang="ja-JP" altLang="en-US" sz="1200" spc="5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079AB7-6112-7861-25D6-4A19A6674AE8}"/>
              </a:ext>
            </a:extLst>
          </p:cNvPr>
          <p:cNvSpPr txBox="1"/>
          <p:nvPr/>
        </p:nvSpPr>
        <p:spPr>
          <a:xfrm>
            <a:off x="671432" y="1775435"/>
            <a:ext cx="732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例）排泄交換を定時から、睡眠深度を見てその方に合った時間でケアに入る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AB4903-5C19-7B2F-0077-E1775FAB7B36}"/>
              </a:ext>
            </a:extLst>
          </p:cNvPr>
          <p:cNvSpPr txBox="1"/>
          <p:nvPr/>
        </p:nvSpPr>
        <p:spPr>
          <a:xfrm>
            <a:off x="590822" y="1438437"/>
            <a:ext cx="732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>
                <a:solidFill>
                  <a:srgbClr val="3090D2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◆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先回り介護として取り組めるもの</a:t>
            </a:r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3126A2E-3139-6246-A635-84148639694C}"/>
              </a:ext>
            </a:extLst>
          </p:cNvPr>
          <p:cNvCxnSpPr>
            <a:cxnSpLocks/>
          </p:cNvCxnSpPr>
          <p:nvPr/>
        </p:nvCxnSpPr>
        <p:spPr>
          <a:xfrm>
            <a:off x="693256" y="1661446"/>
            <a:ext cx="76838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824ED5-C087-CA3A-D9A8-60B42F0BD85D}"/>
              </a:ext>
            </a:extLst>
          </p:cNvPr>
          <p:cNvSpPr txBox="1"/>
          <p:nvPr/>
        </p:nvSpPr>
        <p:spPr>
          <a:xfrm>
            <a:off x="671432" y="2286713"/>
            <a:ext cx="73277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①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②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56791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538</Words>
  <Application>Microsoft Macintosh PowerPoint</Application>
  <PresentationFormat>画面に合わせる (16:9)</PresentationFormat>
  <Paragraphs>114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メイリオ</vt:lpstr>
      <vt:lpstr>Arial</vt:lpstr>
      <vt:lpstr>メイリオ</vt:lpstr>
      <vt:lpstr>Office テーマ</vt:lpstr>
      <vt:lpstr>事例検討フォーマット</vt:lpstr>
      <vt:lpstr>事例検討ケース</vt:lpstr>
      <vt:lpstr>事例検討ケース</vt:lpstr>
      <vt:lpstr>事例検討ケース</vt:lpstr>
      <vt:lpstr>事例検討ケース（記載例）</vt:lpstr>
      <vt:lpstr>事例検討ケース</vt:lpstr>
      <vt:lpstr>事例検討ケース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加藤 綾子</cp:lastModifiedBy>
  <cp:revision>34</cp:revision>
  <dcterms:modified xsi:type="dcterms:W3CDTF">2024-04-25T08:48:31Z</dcterms:modified>
</cp:coreProperties>
</file>