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79" r:id="rId2"/>
    <p:sldMasterId id="2147483680" r:id="rId3"/>
  </p:sldMasterIdLst>
  <p:notesMasterIdLst>
    <p:notesMasterId r:id="rId34"/>
  </p:notesMasterIdLst>
  <p:sldIdLst>
    <p:sldId id="293" r:id="rId4"/>
    <p:sldId id="294" r:id="rId5"/>
    <p:sldId id="295" r:id="rId6"/>
    <p:sldId id="296" r:id="rId7"/>
    <p:sldId id="297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331" r:id="rId19"/>
    <p:sldId id="311" r:id="rId20"/>
    <p:sldId id="312" r:id="rId21"/>
    <p:sldId id="313" r:id="rId22"/>
    <p:sldId id="315" r:id="rId23"/>
    <p:sldId id="280" r:id="rId24"/>
    <p:sldId id="283" r:id="rId25"/>
    <p:sldId id="321" r:id="rId26"/>
    <p:sldId id="285" r:id="rId27"/>
    <p:sldId id="324" r:id="rId28"/>
    <p:sldId id="288" r:id="rId29"/>
    <p:sldId id="326" r:id="rId30"/>
    <p:sldId id="290" r:id="rId31"/>
    <p:sldId id="328" r:id="rId32"/>
    <p:sldId id="329" r:id="rId33"/>
  </p:sldIdLst>
  <p:sldSz cx="9144000" cy="5143500" type="screen16x9"/>
  <p:notesSz cx="6858000" cy="9144000"/>
  <p:embeddedFontLst>
    <p:embeddedFont>
      <p:font typeface="メイリオ" panose="020B0604030504040204" pitchFamily="50" charset="-128"/>
      <p:regular r:id="rId35"/>
      <p:bold r:id="rId36"/>
      <p:italic r:id="rId37"/>
      <p:boldItalic r:id="rId38"/>
    </p:embeddedFont>
    <p:embeddedFont>
      <p:font typeface="メイリオ" panose="020B0604030504040204" pitchFamily="50" charset="-128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41">
          <p15:clr>
            <a:srgbClr val="747775"/>
          </p15:clr>
        </p15:guide>
        <p15:guide id="2" pos="336">
          <p15:clr>
            <a:srgbClr val="747775"/>
          </p15:clr>
        </p15:guide>
        <p15:guide id="3" pos="5363">
          <p15:clr>
            <a:srgbClr val="747775"/>
          </p15:clr>
        </p15:guide>
        <p15:guide id="4" pos="1631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73" autoAdjust="0"/>
    <p:restoredTop sz="94660"/>
  </p:normalViewPr>
  <p:slideViewPr>
    <p:cSldViewPr snapToGrid="0">
      <p:cViewPr varScale="1">
        <p:scale>
          <a:sx n="78" d="100"/>
          <a:sy n="78" d="100"/>
        </p:scale>
        <p:origin x="1072" y="52"/>
      </p:cViewPr>
      <p:guideLst>
        <p:guide orient="horz" pos="441"/>
        <p:guide pos="336"/>
        <p:guide pos="5363"/>
        <p:guide pos="16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3.fntdata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2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1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28ef350bab7_0_960:notes"/>
          <p:cNvSpPr txBox="1">
            <a:spLocks noGrp="1"/>
          </p:cNvSpPr>
          <p:nvPr>
            <p:ph type="body" idx="1"/>
          </p:nvPr>
        </p:nvSpPr>
        <p:spPr>
          <a:xfrm>
            <a:off x="685802" y="4400556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g28ef350bab7_0_9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8749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28ef350bab7_0_10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g28ef350bab7_0_1091:notes"/>
          <p:cNvSpPr txBox="1">
            <a:spLocks noGrp="1"/>
          </p:cNvSpPr>
          <p:nvPr>
            <p:ph type="body" idx="1"/>
          </p:nvPr>
        </p:nvSpPr>
        <p:spPr>
          <a:xfrm>
            <a:off x="685802" y="4400556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500" tIns="46750" rIns="93500" bIns="467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g28ef350bab7_0_1091:notes"/>
          <p:cNvSpPr txBox="1">
            <a:spLocks noGrp="1"/>
          </p:cNvSpPr>
          <p:nvPr>
            <p:ph type="sldNum" idx="12"/>
          </p:nvPr>
        </p:nvSpPr>
        <p:spPr>
          <a:xfrm>
            <a:off x="3884620" y="8685225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500" tIns="46750" rIns="93500" bIns="4675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j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0400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28ef350bab7_0_1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2" name="Google Shape;732;g28ef350bab7_0_1137:notes"/>
          <p:cNvSpPr txBox="1">
            <a:spLocks noGrp="1"/>
          </p:cNvSpPr>
          <p:nvPr>
            <p:ph type="body" idx="1"/>
          </p:nvPr>
        </p:nvSpPr>
        <p:spPr>
          <a:xfrm>
            <a:off x="685802" y="4400556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500" tIns="46750" rIns="93500" bIns="467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g28ef350bab7_0_1137:notes"/>
          <p:cNvSpPr txBox="1">
            <a:spLocks noGrp="1"/>
          </p:cNvSpPr>
          <p:nvPr>
            <p:ph type="sldNum" idx="12"/>
          </p:nvPr>
        </p:nvSpPr>
        <p:spPr>
          <a:xfrm>
            <a:off x="3884620" y="8685225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500" tIns="46750" rIns="93500" bIns="4675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j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5038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2c620902901_2_27:notes"/>
          <p:cNvSpPr txBox="1">
            <a:spLocks noGrp="1"/>
          </p:cNvSpPr>
          <p:nvPr>
            <p:ph type="body" idx="1"/>
          </p:nvPr>
        </p:nvSpPr>
        <p:spPr>
          <a:xfrm>
            <a:off x="685802" y="4400556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g2c620902901_2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323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2c620902901_3_11:notes"/>
          <p:cNvSpPr txBox="1">
            <a:spLocks noGrp="1"/>
          </p:cNvSpPr>
          <p:nvPr>
            <p:ph type="body" idx="1"/>
          </p:nvPr>
        </p:nvSpPr>
        <p:spPr>
          <a:xfrm>
            <a:off x="685802" y="4400556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g2c620902901_3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3272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28ef350bab7_0_960:notes"/>
          <p:cNvSpPr txBox="1">
            <a:spLocks noGrp="1"/>
          </p:cNvSpPr>
          <p:nvPr>
            <p:ph type="body" idx="1"/>
          </p:nvPr>
        </p:nvSpPr>
        <p:spPr>
          <a:xfrm>
            <a:off x="685802" y="4400556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g28ef350bab7_0_9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4917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6" name="Google Shape;86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7" name="Google Shape;87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8" name="Google Shape;88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91" name="Google Shape;91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4" name="Google Shape;94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5" name="Google Shape;95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コンテンツ" type="obj">
  <p:cSld name="OBJEC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sldNum" idx="12"/>
          </p:nvPr>
        </p:nvSpPr>
        <p:spPr>
          <a:xfrm>
            <a:off x="3548498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 スライド" type="title">
  <p:cSld name="TITLE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7"/>
          <p:cNvSpPr txBox="1">
            <a:spLocks noGrp="1"/>
          </p:cNvSpPr>
          <p:nvPr>
            <p:ph type="ctrTitle"/>
          </p:nvPr>
        </p:nvSpPr>
        <p:spPr>
          <a:xfrm>
            <a:off x="1248508" y="1394442"/>
            <a:ext cx="6858000" cy="5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7"/>
          <p:cNvSpPr txBox="1">
            <a:spLocks noGrp="1"/>
          </p:cNvSpPr>
          <p:nvPr>
            <p:ph type="subTitle" idx="1"/>
          </p:nvPr>
        </p:nvSpPr>
        <p:spPr>
          <a:xfrm>
            <a:off x="1248508" y="2038571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13" name="Google Shape;113;p27"/>
          <p:cNvSpPr txBox="1">
            <a:spLocks noGrp="1"/>
          </p:cNvSpPr>
          <p:nvPr>
            <p:ph type="sldNum" idx="12"/>
          </p:nvPr>
        </p:nvSpPr>
        <p:spPr>
          <a:xfrm>
            <a:off x="6866792" y="4860441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114" name="Google Shape;114;p27"/>
          <p:cNvSpPr txBox="1">
            <a:spLocks noGrp="1"/>
          </p:cNvSpPr>
          <p:nvPr>
            <p:ph type="ftr" idx="11"/>
          </p:nvPr>
        </p:nvSpPr>
        <p:spPr>
          <a:xfrm>
            <a:off x="2682000" y="4860441"/>
            <a:ext cx="3780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/>
          <p:nvPr/>
        </p:nvSpPr>
        <p:spPr>
          <a:xfrm rot="10800000">
            <a:off x="-9000" y="3635371"/>
            <a:ext cx="9153000" cy="991200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3190D1"/>
          </a:solidFill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27"/>
          <p:cNvSpPr/>
          <p:nvPr/>
        </p:nvSpPr>
        <p:spPr>
          <a:xfrm>
            <a:off x="484634" y="3775750"/>
            <a:ext cx="30726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Meiryo"/>
              <a:buNone/>
            </a:pPr>
            <a:r>
              <a:rPr lang="ja" sz="800" b="0" i="0" u="none" strike="noStrike" cap="none">
                <a:solidFill>
                  <a:srgbClr val="FFFFFF"/>
                </a:solidFill>
                <a:latin typeface="Meiryo"/>
                <a:ea typeface="Meiryo"/>
                <a:cs typeface="Meiryo"/>
                <a:sym typeface="Meiryo"/>
              </a:rPr>
              <a:t>専門医が考えたSaaS型高齢者見守りシステムで</a:t>
            </a:r>
            <a:endParaRPr sz="800" b="0" i="0" u="none" strike="noStrike" cap="none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Meiryo"/>
              <a:buNone/>
            </a:pPr>
            <a:r>
              <a:rPr lang="ja" sz="800" b="0" i="0" u="none" strike="noStrike" cap="none">
                <a:solidFill>
                  <a:srgbClr val="FFFFFF"/>
                </a:solidFill>
                <a:latin typeface="Meiryo"/>
                <a:ea typeface="Meiryo"/>
                <a:cs typeface="Meiryo"/>
                <a:sym typeface="Meiryo"/>
              </a:rPr>
              <a:t>介護・医療現場のお悩みを解決します。</a:t>
            </a:r>
            <a:endParaRPr sz="800" b="0" i="0" u="none" strike="noStrike" cap="none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17" name="Google Shape;117;p27"/>
          <p:cNvSpPr/>
          <p:nvPr/>
        </p:nvSpPr>
        <p:spPr>
          <a:xfrm>
            <a:off x="3894911" y="4266332"/>
            <a:ext cx="26181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ja" sz="600" b="0" i="0" u="none" strike="noStrike" cap="none">
                <a:solidFill>
                  <a:srgbClr val="FFFFFF"/>
                </a:solidFill>
                <a:latin typeface="Meiryo"/>
                <a:ea typeface="Meiryo"/>
                <a:cs typeface="Meiryo"/>
                <a:sym typeface="Meiryo"/>
              </a:rPr>
              <a:t>千葉県千葉市美浜区中瀬一丁目３番地　幕張テクノガーデンB棟10階</a:t>
            </a:r>
            <a:endParaRPr sz="600" b="0" i="0" u="none" strike="noStrike" cap="none">
              <a:solidFill>
                <a:srgbClr val="FFFFFF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ja" sz="600" b="0" i="0" u="none" strike="noStrike" cap="none">
                <a:solidFill>
                  <a:srgbClr val="FFFFFF"/>
                </a:solidFill>
                <a:latin typeface="Meiryo"/>
                <a:ea typeface="Meiryo"/>
                <a:cs typeface="Meiryo"/>
                <a:sym typeface="Meiryo"/>
              </a:rPr>
              <a:t>TEL:050-5526-3869</a:t>
            </a:r>
            <a:endParaRPr sz="600" b="0" i="0" u="none" strike="noStrike" cap="none">
              <a:solidFill>
                <a:srgbClr val="FFFFFF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pic>
        <p:nvPicPr>
          <p:cNvPr id="118" name="Google Shape;118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7917" y="4069218"/>
            <a:ext cx="2865594" cy="439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94911" y="3971858"/>
            <a:ext cx="1267365" cy="20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47956" y="3112069"/>
            <a:ext cx="1762613" cy="1409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13623" y="3596976"/>
            <a:ext cx="527186" cy="11480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">
          <p15:clr>
            <a:srgbClr val="FBAE40"/>
          </p15:clr>
        </p15:guide>
        <p15:guide id="2" pos="2880">
          <p15:clr>
            <a:srgbClr val="FBAE40"/>
          </p15:clr>
        </p15:guide>
        <p15:guide id="3" pos="295">
          <p15:clr>
            <a:srgbClr val="FBAE40"/>
          </p15:clr>
        </p15:guide>
        <p15:guide id="4" pos="5465">
          <p15:clr>
            <a:srgbClr val="FBAE40"/>
          </p15:clr>
        </p15:guide>
        <p15:guide id="5" orient="horz" pos="1688">
          <p15:clr>
            <a:srgbClr val="FBAE40"/>
          </p15:clr>
        </p15:guide>
        <p15:guide id="6" orient="horz" pos="298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タイトルとコンテンツ">
  <p:cSld name="1_タイトルとコンテンツ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8"/>
          <p:cNvSpPr txBox="1">
            <a:spLocks noGrp="1"/>
          </p:cNvSpPr>
          <p:nvPr>
            <p:ph type="sldNum" idx="12"/>
          </p:nvPr>
        </p:nvSpPr>
        <p:spPr>
          <a:xfrm>
            <a:off x="7219514" y="4860441"/>
            <a:ext cx="152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ftr" idx="11"/>
          </p:nvPr>
        </p:nvSpPr>
        <p:spPr>
          <a:xfrm>
            <a:off x="2682000" y="4860441"/>
            <a:ext cx="3780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25" name="Google Shape;125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3147" y="4938912"/>
            <a:ext cx="748205" cy="12127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8"/>
          <p:cNvSpPr txBox="1">
            <a:spLocks noGrp="1"/>
          </p:cNvSpPr>
          <p:nvPr>
            <p:ph type="title"/>
          </p:nvPr>
        </p:nvSpPr>
        <p:spPr>
          <a:xfrm>
            <a:off x="532765" y="400782"/>
            <a:ext cx="8106900" cy="2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100"/>
              <a:buFont typeface="Meiryo"/>
              <a:buNone/>
              <a:defRPr sz="2100" b="1" i="0" u="none">
                <a:solidFill>
                  <a:srgbClr val="3A3838"/>
                </a:solidFill>
                <a:latin typeface="Meiryo"/>
                <a:ea typeface="Meiryo"/>
                <a:cs typeface="Meiryo"/>
                <a:sym typeface="Meiry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8"/>
          <p:cNvSpPr/>
          <p:nvPr/>
        </p:nvSpPr>
        <p:spPr>
          <a:xfrm>
            <a:off x="532765" y="245305"/>
            <a:ext cx="1895700" cy="1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Meiryo"/>
              <a:buNone/>
            </a:pPr>
            <a:r>
              <a:rPr lang="ja" sz="800" b="0" i="0" u="none" strike="noStrike" cap="none">
                <a:solidFill>
                  <a:srgbClr val="757070"/>
                </a:solidFill>
                <a:latin typeface="Meiryo"/>
                <a:ea typeface="Meiryo"/>
                <a:cs typeface="Meiryo"/>
                <a:sym typeface="Meiryo"/>
              </a:rPr>
              <a:t>Life Rhythm Navi　Plus Doctor</a:t>
            </a:r>
            <a:endParaRPr sz="800" b="0" i="0" u="none" strike="noStrike" cap="none">
              <a:solidFill>
                <a:srgbClr val="757070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28" name="Google Shape;128;p28"/>
          <p:cNvSpPr/>
          <p:nvPr/>
        </p:nvSpPr>
        <p:spPr>
          <a:xfrm>
            <a:off x="413147" y="224731"/>
            <a:ext cx="56400" cy="461400"/>
          </a:xfrm>
          <a:prstGeom prst="rect">
            <a:avLst/>
          </a:prstGeom>
          <a:solidFill>
            <a:srgbClr val="3190D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4">
          <p15:clr>
            <a:srgbClr val="FBAE40"/>
          </p15:clr>
        </p15:guide>
        <p15:guide id="2" pos="2880">
          <p15:clr>
            <a:srgbClr val="FBAE40"/>
          </p15:clr>
        </p15:guide>
        <p15:guide id="3" pos="260">
          <p15:clr>
            <a:srgbClr val="FBAE40"/>
          </p15:clr>
        </p15:guide>
        <p15:guide id="4" pos="5500">
          <p15:clr>
            <a:srgbClr val="FBAE40"/>
          </p15:clr>
        </p15:guide>
        <p15:guide id="5" orient="horz" pos="1695">
          <p15:clr>
            <a:srgbClr val="FBAE40"/>
          </p15:clr>
        </p15:guide>
        <p15:guide id="6" orient="horz" pos="306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コンテンツ">
  <p:cSld name="タイトルとコンテンツ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9"/>
          <p:cNvPicPr preferRelativeResize="0"/>
          <p:nvPr/>
        </p:nvPicPr>
        <p:blipFill rotWithShape="1">
          <a:blip r:embed="rId2">
            <a:alphaModFix amt="5000"/>
          </a:blip>
          <a:srcRect/>
          <a:stretch/>
        </p:blipFill>
        <p:spPr>
          <a:xfrm>
            <a:off x="-1986361" y="-1981082"/>
            <a:ext cx="4290050" cy="42900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9"/>
          <p:cNvSpPr txBox="1">
            <a:spLocks noGrp="1"/>
          </p:cNvSpPr>
          <p:nvPr>
            <p:ph type="title"/>
          </p:nvPr>
        </p:nvSpPr>
        <p:spPr>
          <a:xfrm>
            <a:off x="413147" y="387066"/>
            <a:ext cx="8317800" cy="2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190D1"/>
              </a:buClr>
              <a:buSzPts val="2100"/>
              <a:buFont typeface="Meiryo"/>
              <a:buNone/>
              <a:defRPr sz="2100" b="1" i="0" u="sng">
                <a:solidFill>
                  <a:srgbClr val="3190D1"/>
                </a:solidFill>
                <a:latin typeface="Meiryo"/>
                <a:ea typeface="Meiryo"/>
                <a:cs typeface="Meiryo"/>
                <a:sym typeface="Meiry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dirty="0"/>
          </a:p>
        </p:txBody>
      </p:sp>
      <p:sp>
        <p:nvSpPr>
          <p:cNvPr id="132" name="Google Shape;132;p29"/>
          <p:cNvSpPr txBox="1">
            <a:spLocks noGrp="1"/>
          </p:cNvSpPr>
          <p:nvPr>
            <p:ph type="body" idx="1"/>
          </p:nvPr>
        </p:nvSpPr>
        <p:spPr>
          <a:xfrm>
            <a:off x="413147" y="685994"/>
            <a:ext cx="8317800" cy="37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 dirty="0"/>
          </a:p>
        </p:txBody>
      </p:sp>
      <p:sp>
        <p:nvSpPr>
          <p:cNvPr id="133" name="Google Shape;133;p29"/>
          <p:cNvSpPr txBox="1">
            <a:spLocks noGrp="1"/>
          </p:cNvSpPr>
          <p:nvPr>
            <p:ph type="sldNum" idx="12"/>
          </p:nvPr>
        </p:nvSpPr>
        <p:spPr>
          <a:xfrm>
            <a:off x="6866792" y="4860441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134" name="Google Shape;134;p29"/>
          <p:cNvSpPr txBox="1">
            <a:spLocks noGrp="1"/>
          </p:cNvSpPr>
          <p:nvPr>
            <p:ph type="ftr" idx="11"/>
          </p:nvPr>
        </p:nvSpPr>
        <p:spPr>
          <a:xfrm>
            <a:off x="2682000" y="4860441"/>
            <a:ext cx="3780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35" name="Google Shape;13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663" y="4938912"/>
            <a:ext cx="748205" cy="12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4">
          <p15:clr>
            <a:srgbClr val="FBAE40"/>
          </p15:clr>
        </p15:guide>
        <p15:guide id="2" orient="horz" pos="3049">
          <p15:clr>
            <a:srgbClr val="FBAE40"/>
          </p15:clr>
        </p15:guide>
        <p15:guide id="3" pos="2880">
          <p15:clr>
            <a:srgbClr val="FBAE40"/>
          </p15:clr>
        </p15:guide>
        <p15:guide id="4" pos="260">
          <p15:clr>
            <a:srgbClr val="FBAE40"/>
          </p15:clr>
        </p15:guide>
        <p15:guide id="5" pos="550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0"/>
          <p:cNvSpPr txBox="1">
            <a:spLocks noGrp="1"/>
          </p:cNvSpPr>
          <p:nvPr>
            <p:ph type="title"/>
          </p:nvPr>
        </p:nvSpPr>
        <p:spPr>
          <a:xfrm>
            <a:off x="417048" y="424632"/>
            <a:ext cx="3968400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300"/>
              <a:buNone/>
              <a:defRPr sz="2400" b="1" i="0">
                <a:solidFill>
                  <a:srgbClr val="5087C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30"/>
          <p:cNvSpPr txBox="1">
            <a:spLocks noGrp="1"/>
          </p:cNvSpPr>
          <p:nvPr>
            <p:ph type="body" idx="1"/>
          </p:nvPr>
        </p:nvSpPr>
        <p:spPr>
          <a:xfrm>
            <a:off x="414655" y="1741271"/>
            <a:ext cx="4259100" cy="24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 rtl="0">
              <a:spcBef>
                <a:spcPts val="800"/>
              </a:spcBef>
              <a:spcAft>
                <a:spcPts val="0"/>
              </a:spcAft>
              <a:buSzPts val="2100"/>
              <a:buNone/>
              <a:defRPr sz="1100" b="0" i="0">
                <a:solidFill>
                  <a:srgbClr val="241E1C"/>
                </a:solidFill>
                <a:latin typeface="PMingLiU"/>
                <a:ea typeface="PMingLiU"/>
                <a:cs typeface="PMingLiU"/>
                <a:sym typeface="PMingLiU"/>
              </a:defRPr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 rtl="0"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3pPr>
            <a:lvl4pPr marL="1828800" lvl="3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30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0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0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ユーザー設定レイアウト">
  <p:cSld name="2_ユーザー設定レイアウト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1"/>
          <p:cNvSpPr/>
          <p:nvPr/>
        </p:nvSpPr>
        <p:spPr>
          <a:xfrm>
            <a:off x="0" y="808617"/>
            <a:ext cx="9144000" cy="4335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txBody>
          <a:bodyPr spcFirstLastPara="1" wrap="square" lIns="48200" tIns="24100" rIns="48200" bIns="241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pic>
        <p:nvPicPr>
          <p:cNvPr id="144" name="Google Shape;144;p31" descr="図形&#10;&#10;中程度の精度で自動的に生成された説明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4366" y="4787288"/>
            <a:ext cx="792847" cy="129963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31"/>
          <p:cNvSpPr txBox="1"/>
          <p:nvPr/>
        </p:nvSpPr>
        <p:spPr>
          <a:xfrm>
            <a:off x="7884000" y="4766766"/>
            <a:ext cx="108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ja" sz="800" b="0" i="0" u="none" strike="noStrike" cap="non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rPr>
              <a:t>‹#›</a:t>
            </a:fld>
            <a:endParaRPr sz="800" b="0" i="0" u="none" strike="noStrike" cap="none">
              <a:solidFill>
                <a:srgbClr val="3F3F3F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46" name="Google Shape;146;p31"/>
          <p:cNvSpPr txBox="1"/>
          <p:nvPr/>
        </p:nvSpPr>
        <p:spPr>
          <a:xfrm>
            <a:off x="1117213" y="4766766"/>
            <a:ext cx="216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3975" tIns="27000" rIns="53975" bIns="27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ja" sz="700" b="0" i="0" u="none" strike="noStrike" cap="non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rPr>
              <a:t>© 2024 EcoNaviSta</a:t>
            </a:r>
            <a:endParaRPr sz="700"/>
          </a:p>
        </p:txBody>
      </p:sp>
      <p:sp>
        <p:nvSpPr>
          <p:cNvPr id="147" name="Google Shape;147;p31"/>
          <p:cNvSpPr txBox="1">
            <a:spLocks noGrp="1"/>
          </p:cNvSpPr>
          <p:nvPr>
            <p:ph type="title"/>
          </p:nvPr>
        </p:nvSpPr>
        <p:spPr>
          <a:xfrm>
            <a:off x="324366" y="311166"/>
            <a:ext cx="86811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950" tIns="56925" rIns="37950" bIns="189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None/>
              <a:defRPr sz="1800" b="0" i="0">
                <a:solidFill>
                  <a:srgbClr val="262626"/>
                </a:solidFill>
                <a:latin typeface="Meiryo"/>
                <a:ea typeface="Meiryo"/>
                <a:cs typeface="Meiryo"/>
                <a:sym typeface="Meiry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1"/>
          <p:cNvSpPr txBox="1">
            <a:spLocks noGrp="1"/>
          </p:cNvSpPr>
          <p:nvPr>
            <p:ph type="body" idx="1"/>
          </p:nvPr>
        </p:nvSpPr>
        <p:spPr>
          <a:xfrm>
            <a:off x="328794" y="936956"/>
            <a:ext cx="86820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950" tIns="18975" rIns="37950" bIns="18975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Noto Sans Symbols"/>
              <a:buNone/>
              <a:defRPr sz="1000" b="0" i="0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1pPr>
            <a:lvl2pPr marL="914400" lvl="1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Char char="•"/>
              <a:defRPr/>
            </a:lvl6pPr>
            <a:lvl7pPr marL="3200400" lvl="6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Char char="•"/>
              <a:defRPr/>
            </a:lvl7pPr>
            <a:lvl8pPr marL="3657600" lvl="7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Char char="•"/>
              <a:defRPr/>
            </a:lvl8pPr>
            <a:lvl9pPr marL="4114800" lvl="8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p31"/>
          <p:cNvSpPr txBox="1">
            <a:spLocks noGrp="1"/>
          </p:cNvSpPr>
          <p:nvPr>
            <p:ph type="body" idx="2"/>
          </p:nvPr>
        </p:nvSpPr>
        <p:spPr>
          <a:xfrm>
            <a:off x="328984" y="120870"/>
            <a:ext cx="2095200" cy="2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950" tIns="56925" rIns="37950" bIns="18975" anchor="ctr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eiryo"/>
              <a:buNone/>
              <a:defRPr sz="1000" b="1" i="0">
                <a:solidFill>
                  <a:srgbClr val="A5A5A5"/>
                </a:solidFill>
                <a:latin typeface="Meiryo"/>
                <a:ea typeface="Meiryo"/>
                <a:cs typeface="Meiryo"/>
                <a:sym typeface="Meiryo"/>
              </a:defRPr>
            </a:lvl1pPr>
            <a:lvl2pPr marL="914400" lvl="1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Char char="•"/>
              <a:defRPr/>
            </a:lvl6pPr>
            <a:lvl7pPr marL="3200400" lvl="6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Char char="•"/>
              <a:defRPr/>
            </a:lvl7pPr>
            <a:lvl8pPr marL="3657600" lvl="7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Char char="•"/>
              <a:defRPr/>
            </a:lvl8pPr>
            <a:lvl9pPr marL="4114800" lvl="8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のみ" type="titleOnly">
  <p:cSld name="TITLE_ONLY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>
            <a:spLocks noGrp="1"/>
          </p:cNvSpPr>
          <p:nvPr>
            <p:ph type="title"/>
          </p:nvPr>
        </p:nvSpPr>
        <p:spPr>
          <a:xfrm>
            <a:off x="245533" y="197643"/>
            <a:ext cx="8627700" cy="4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  <a:defRPr sz="2700"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2"/>
          <p:cNvSpPr txBox="1">
            <a:spLocks noGrp="1"/>
          </p:cNvSpPr>
          <p:nvPr>
            <p:ph type="sldNum" idx="12"/>
          </p:nvPr>
        </p:nvSpPr>
        <p:spPr>
          <a:xfrm>
            <a:off x="3548498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cxnSp>
        <p:nvCxnSpPr>
          <p:cNvPr id="155" name="Google Shape;155;p32"/>
          <p:cNvCxnSpPr/>
          <p:nvPr/>
        </p:nvCxnSpPr>
        <p:spPr>
          <a:xfrm>
            <a:off x="245534" y="637143"/>
            <a:ext cx="8627700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ユーザー設定レイアウト">
  <p:cSld name="3_ユーザー設定レイアウト">
    <p:bg>
      <p:bgPr>
        <a:solidFill>
          <a:srgbClr val="0070C0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3"/>
          <p:cNvSpPr txBox="1">
            <a:spLocks noGrp="1"/>
          </p:cNvSpPr>
          <p:nvPr>
            <p:ph type="ctrTitle"/>
          </p:nvPr>
        </p:nvSpPr>
        <p:spPr>
          <a:xfrm>
            <a:off x="1143000" y="1167786"/>
            <a:ext cx="6858000" cy="1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00" tIns="24100" rIns="48200" bIns="241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33"/>
          <p:cNvSpPr>
            <a:spLocks noGrp="1"/>
          </p:cNvSpPr>
          <p:nvPr>
            <p:ph type="subTitle" idx="1"/>
          </p:nvPr>
        </p:nvSpPr>
        <p:spPr>
          <a:xfrm>
            <a:off x="2378007" y="3145952"/>
            <a:ext cx="4388100" cy="3981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sz="1300" b="1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  <a:defRPr sz="13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  <a:defRPr sz="1200"/>
            </a:lvl9pPr>
          </a:lstStyle>
          <a:p>
            <a:endParaRPr/>
          </a:p>
        </p:txBody>
      </p:sp>
      <p:sp>
        <p:nvSpPr>
          <p:cNvPr id="159" name="Google Shape;159;p33"/>
          <p:cNvSpPr txBox="1"/>
          <p:nvPr/>
        </p:nvSpPr>
        <p:spPr>
          <a:xfrm>
            <a:off x="1371600" y="4897507"/>
            <a:ext cx="138600" cy="2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13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33"/>
          <p:cNvSpPr txBox="1">
            <a:spLocks noGrp="1"/>
          </p:cNvSpPr>
          <p:nvPr>
            <p:ph type="ftr" idx="11"/>
          </p:nvPr>
        </p:nvSpPr>
        <p:spPr>
          <a:xfrm>
            <a:off x="3600000" y="4718977"/>
            <a:ext cx="194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00" tIns="24100" rIns="48200" bIns="241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1" name="Google Shape;161;p33"/>
          <p:cNvSpPr txBox="1">
            <a:spLocks noGrp="1"/>
          </p:cNvSpPr>
          <p:nvPr>
            <p:ph type="sldNum" idx="12"/>
          </p:nvPr>
        </p:nvSpPr>
        <p:spPr>
          <a:xfrm>
            <a:off x="6866792" y="469006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00" tIns="24100" rIns="48200" bIns="241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pic>
        <p:nvPicPr>
          <p:cNvPr id="162" name="Google Shape;162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4366" y="4763364"/>
            <a:ext cx="792848" cy="127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4006" y="-116198"/>
            <a:ext cx="9243520" cy="1486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54" name="Google Shape;54;p13"/>
          <p:cNvSpPr/>
          <p:nvPr/>
        </p:nvSpPr>
        <p:spPr>
          <a:xfrm rot="10800000">
            <a:off x="135091" y="4798024"/>
            <a:ext cx="1150500" cy="297900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4D87C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11550" y="4858016"/>
            <a:ext cx="997607" cy="1617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/>
          <p:nvPr/>
        </p:nvSpPr>
        <p:spPr>
          <a:xfrm flipH="1">
            <a:off x="-2" y="4708913"/>
            <a:ext cx="9144000" cy="34200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4D87C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06" name="Google Shape;106;p2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" name="Google Shape;107;p26"/>
          <p:cNvSpPr txBox="1">
            <a:spLocks noGrp="1"/>
          </p:cNvSpPr>
          <p:nvPr>
            <p:ph type="dt" idx="10"/>
          </p:nvPr>
        </p:nvSpPr>
        <p:spPr>
          <a:xfrm>
            <a:off x="628650" y="486416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" name="Google Shape;108;p26"/>
          <p:cNvSpPr txBox="1">
            <a:spLocks noGrp="1"/>
          </p:cNvSpPr>
          <p:nvPr>
            <p:ph type="ftr" idx="11"/>
          </p:nvPr>
        </p:nvSpPr>
        <p:spPr>
          <a:xfrm>
            <a:off x="3028950" y="4864168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" name="Google Shape;109;p26"/>
          <p:cNvSpPr txBox="1">
            <a:spLocks noGrp="1"/>
          </p:cNvSpPr>
          <p:nvPr>
            <p:ph type="sldNum" idx="12"/>
          </p:nvPr>
        </p:nvSpPr>
        <p:spPr>
          <a:xfrm>
            <a:off x="6457950" y="486416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SsDlYrJ17wA?feature=shared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hyperlink" Target="https://youtu.be/SsDlYrJ17wA?si=_qGQ1AFxGbd5XwAu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liferhythmnavi.com/wp-content/uploads/2024/04/rule-checklist.xlsx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テキスト&#10;&#10;自動的に生成された説明">
            <a:extLst>
              <a:ext uri="{FF2B5EF4-FFF2-40B4-BE49-F238E27FC236}">
                <a16:creationId xmlns:a16="http://schemas.microsoft.com/office/drawing/2014/main" id="{3B314385-5041-4D34-B527-56D14CC35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947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中程度の精度で自動的に生成された説明">
            <a:extLst>
              <a:ext uri="{FF2B5EF4-FFF2-40B4-BE49-F238E27FC236}">
                <a16:creationId xmlns:a16="http://schemas.microsoft.com/office/drawing/2014/main" id="{D59CDA06-F4F0-48BA-8992-0BF8765DC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638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, Word&#10;&#10;自動的に生成された説明">
            <a:extLst>
              <a:ext uri="{FF2B5EF4-FFF2-40B4-BE49-F238E27FC236}">
                <a16:creationId xmlns:a16="http://schemas.microsoft.com/office/drawing/2014/main" id="{02C5E3CB-87B9-4BD2-BC07-AF5B7E32E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051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&#10;&#10;自動的に生成された説明">
            <a:extLst>
              <a:ext uri="{FF2B5EF4-FFF2-40B4-BE49-F238E27FC236}">
                <a16:creationId xmlns:a16="http://schemas.microsoft.com/office/drawing/2014/main" id="{EB141575-F183-4146-BFD1-2A91E7597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94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68353CF6-C939-49EC-9264-A065839FF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264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自動的に生成された説明">
            <a:extLst>
              <a:ext uri="{FF2B5EF4-FFF2-40B4-BE49-F238E27FC236}">
                <a16:creationId xmlns:a16="http://schemas.microsoft.com/office/drawing/2014/main" id="{9006D6B4-E3E6-47ED-8064-731F1FBB0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365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中程度の精度で自動的に生成された説明">
            <a:extLst>
              <a:ext uri="{FF2B5EF4-FFF2-40B4-BE49-F238E27FC236}">
                <a16:creationId xmlns:a16="http://schemas.microsoft.com/office/drawing/2014/main" id="{6BC27E54-1994-43DD-A102-FB994F524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246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68"/>
          <p:cNvSpPr txBox="1">
            <a:spLocks noGrp="1"/>
          </p:cNvSpPr>
          <p:nvPr>
            <p:ph type="sldNum" idx="12"/>
          </p:nvPr>
        </p:nvSpPr>
        <p:spPr>
          <a:xfrm>
            <a:off x="7219514" y="4860441"/>
            <a:ext cx="152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ja" sz="9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900"/>
                <a:buFont typeface="Arial"/>
                <a:buNone/>
                <a:tabLst/>
                <a:defRPr/>
              </a:pPr>
              <a:t>16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871" name="Google Shape;871;p68"/>
          <p:cNvSpPr txBox="1">
            <a:spLocks noGrp="1"/>
          </p:cNvSpPr>
          <p:nvPr>
            <p:ph type="ftr" idx="11"/>
          </p:nvPr>
        </p:nvSpPr>
        <p:spPr>
          <a:xfrm>
            <a:off x="2682000" y="4890177"/>
            <a:ext cx="3780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Arial"/>
              <a:buNone/>
              <a:tabLst/>
              <a:defRPr/>
            </a:pPr>
            <a:r>
              <a:rPr kumimoji="0" lang="en-US" altLang="ja" sz="7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Copyright 2023 EcoNaviSta All Rights Reserved.</a:t>
            </a:r>
            <a:endParaRPr kumimoji="0" sz="7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17" name="Google Shape;499;p51">
            <a:extLst>
              <a:ext uri="{FF2B5EF4-FFF2-40B4-BE49-F238E27FC236}">
                <a16:creationId xmlns:a16="http://schemas.microsoft.com/office/drawing/2014/main" id="{A5D793F8-6BD2-4744-9EF5-2969EDE28C3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2765" y="400782"/>
            <a:ext cx="8106900" cy="2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100"/>
              <a:buFont typeface="Meiryo"/>
              <a:buNone/>
            </a:pPr>
            <a:r>
              <a:rPr lang="ja">
                <a:latin typeface="メイリオ" panose="020B0604030504040204" pitchFamily="50" charset="-128"/>
                <a:ea typeface="メイリオ" panose="020B0604030504040204" pitchFamily="50" charset="-128"/>
              </a:rPr>
              <a:t>【補足】ライフリズムナビの魅力とは？</a:t>
            </a:r>
            <a:endParaRPr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Google Shape;325;p59">
            <a:extLst>
              <a:ext uri="{FF2B5EF4-FFF2-40B4-BE49-F238E27FC236}">
                <a16:creationId xmlns:a16="http://schemas.microsoft.com/office/drawing/2014/main" id="{756A77F9-144E-490A-87AA-779DAC6E2FB1}"/>
              </a:ext>
            </a:extLst>
          </p:cNvPr>
          <p:cNvSpPr/>
          <p:nvPr/>
        </p:nvSpPr>
        <p:spPr>
          <a:xfrm>
            <a:off x="7506526" y="276225"/>
            <a:ext cx="1357800" cy="1357800"/>
          </a:xfrm>
          <a:prstGeom prst="ellipse">
            <a:avLst/>
          </a:prstGeom>
          <a:solidFill>
            <a:srgbClr val="E6F4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6F4FB"/>
              </a:solidFill>
            </a:endParaRPr>
          </a:p>
        </p:txBody>
      </p:sp>
      <p:sp>
        <p:nvSpPr>
          <p:cNvPr id="19" name="Google Shape;326;p59">
            <a:extLst>
              <a:ext uri="{FF2B5EF4-FFF2-40B4-BE49-F238E27FC236}">
                <a16:creationId xmlns:a16="http://schemas.microsoft.com/office/drawing/2014/main" id="{D71A6BFA-D94C-4D5F-80A1-BD661A377774}"/>
              </a:ext>
            </a:extLst>
          </p:cNvPr>
          <p:cNvSpPr txBox="1"/>
          <p:nvPr/>
        </p:nvSpPr>
        <p:spPr>
          <a:xfrm>
            <a:off x="7506526" y="703425"/>
            <a:ext cx="1369866" cy="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050" b="1" dirty="0">
                <a:solidFill>
                  <a:schemeClr val="dk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動画を是非</a:t>
            </a:r>
            <a:endParaRPr lang="en-US" altLang="ja-JP" sz="1050" b="1" dirty="0">
              <a:solidFill>
                <a:schemeClr val="dk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050" b="1" dirty="0">
                <a:solidFill>
                  <a:schemeClr val="dk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ご覧ください！</a:t>
            </a:r>
            <a:endParaRPr sz="1050" b="1" dirty="0">
              <a:solidFill>
                <a:schemeClr val="dk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5CEF4A5-A215-4529-A36D-FC9A37957A59}"/>
              </a:ext>
            </a:extLst>
          </p:cNvPr>
          <p:cNvSpPr txBox="1"/>
          <p:nvPr/>
        </p:nvSpPr>
        <p:spPr>
          <a:xfrm>
            <a:off x="905508" y="4088207"/>
            <a:ext cx="54907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dirty="0">
                <a:latin typeface="+mn-ea"/>
                <a:ea typeface="+mn-ea"/>
              </a:rPr>
              <a:t>動画</a:t>
            </a:r>
            <a:r>
              <a:rPr lang="en-US" altLang="ja-JP" dirty="0">
                <a:latin typeface="+mn-ea"/>
                <a:ea typeface="+mn-ea"/>
              </a:rPr>
              <a:t>URL</a:t>
            </a:r>
            <a:r>
              <a:rPr lang="ja-JP" altLang="en-US" dirty="0">
                <a:latin typeface="+mn-ea"/>
                <a:ea typeface="+mn-ea"/>
              </a:rPr>
              <a:t>：</a:t>
            </a:r>
            <a:r>
              <a:rPr lang="ja-JP" altLang="en-US" dirty="0">
                <a:latin typeface="+mn-ea"/>
                <a:ea typeface="+mn-ea"/>
                <a:hlinkClick r:id="rId3"/>
              </a:rPr>
              <a:t>https://youtu.be/SsDlYrJ17wA?feature=shared</a:t>
            </a:r>
            <a:endParaRPr lang="en-US" altLang="ja-JP" dirty="0">
              <a:latin typeface="+mn-ea"/>
              <a:ea typeface="+mn-ea"/>
            </a:endParaRPr>
          </a:p>
          <a:p>
            <a:endParaRPr lang="en-US" altLang="ja-JP" dirty="0">
              <a:latin typeface="+mn-ea"/>
              <a:ea typeface="+mn-ea"/>
            </a:endParaRPr>
          </a:p>
          <a:p>
            <a:r>
              <a:rPr lang="ja-JP" altLang="en-US" sz="800" dirty="0">
                <a:latin typeface="+mn-ea"/>
                <a:ea typeface="+mn-ea"/>
              </a:rPr>
              <a:t>　  </a:t>
            </a:r>
            <a:r>
              <a:rPr lang="en-US" altLang="ja-JP" sz="800" dirty="0">
                <a:latin typeface="+mn-ea"/>
                <a:ea typeface="+mn-ea"/>
              </a:rPr>
              <a:t>※</a:t>
            </a:r>
            <a:r>
              <a:rPr lang="ja-JP" altLang="en-US" sz="800" dirty="0">
                <a:latin typeface="+mn-ea"/>
                <a:ea typeface="+mn-ea"/>
              </a:rPr>
              <a:t>動画を再生する場合は、スライドショーの状態でクリックしてください。</a:t>
            </a:r>
          </a:p>
        </p:txBody>
      </p:sp>
      <p:pic>
        <p:nvPicPr>
          <p:cNvPr id="5" name="図 4" descr="テキスト&#10;&#10;中程度の精度で自動的に生成された説明">
            <a:hlinkClick r:id="rId4"/>
            <a:extLst>
              <a:ext uri="{FF2B5EF4-FFF2-40B4-BE49-F238E27FC236}">
                <a16:creationId xmlns:a16="http://schemas.microsoft.com/office/drawing/2014/main" id="{D72638D2-F37F-4308-A773-A5E2D2BAC2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549" y="935295"/>
            <a:ext cx="5314431" cy="2952764"/>
          </a:xfrm>
          <a:prstGeom prst="rect">
            <a:avLst/>
          </a:prstGeom>
        </p:spPr>
      </p:pic>
      <p:pic>
        <p:nvPicPr>
          <p:cNvPr id="4" name="図 3" descr="QR コード&#10;&#10;自動的に生成された説明">
            <a:extLst>
              <a:ext uri="{FF2B5EF4-FFF2-40B4-BE49-F238E27FC236}">
                <a16:creationId xmlns:a16="http://schemas.microsoft.com/office/drawing/2014/main" id="{5297876E-65D9-447E-9EF7-FEE0BB4A84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5200" y="1759096"/>
            <a:ext cx="1670251" cy="232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804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自動的に生成された説明">
            <a:extLst>
              <a:ext uri="{FF2B5EF4-FFF2-40B4-BE49-F238E27FC236}">
                <a16:creationId xmlns:a16="http://schemas.microsoft.com/office/drawing/2014/main" id="{4868ECEF-1EE5-47F1-82F9-51BC584E5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2989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タイムライン が含まれている画像&#10;&#10;自動的に生成された説明">
            <a:extLst>
              <a:ext uri="{FF2B5EF4-FFF2-40B4-BE49-F238E27FC236}">
                <a16:creationId xmlns:a16="http://schemas.microsoft.com/office/drawing/2014/main" id="{7D9FA103-DEEA-4AE1-A88D-A7709ACB4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613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Web サイト&#10;&#10;自動的に生成された説明">
            <a:extLst>
              <a:ext uri="{FF2B5EF4-FFF2-40B4-BE49-F238E27FC236}">
                <a16:creationId xmlns:a16="http://schemas.microsoft.com/office/drawing/2014/main" id="{641E41D7-E1DF-4F3F-BE5C-9BAFF9F33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354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, 手紙&#10;&#10;自動的に生成された説明">
            <a:extLst>
              <a:ext uri="{FF2B5EF4-FFF2-40B4-BE49-F238E27FC236}">
                <a16:creationId xmlns:a16="http://schemas.microsoft.com/office/drawing/2014/main" id="{3A00B9FB-CDD9-472F-A603-F9C836B5C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30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F54E7DBD-0A5A-4DA8-AE9E-38F784F0A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88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58"/>
          <p:cNvSpPr txBox="1">
            <a:spLocks noGrp="1"/>
          </p:cNvSpPr>
          <p:nvPr>
            <p:ph type="sldNum" idx="12"/>
          </p:nvPr>
        </p:nvSpPr>
        <p:spPr>
          <a:xfrm>
            <a:off x="7219514" y="4860441"/>
            <a:ext cx="152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ja" sz="9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636" name="Google Shape;636;p58"/>
          <p:cNvSpPr txBox="1">
            <a:spLocks noGrp="1"/>
          </p:cNvSpPr>
          <p:nvPr>
            <p:ph type="ftr" idx="11"/>
          </p:nvPr>
        </p:nvSpPr>
        <p:spPr>
          <a:xfrm>
            <a:off x="2682000" y="4860441"/>
            <a:ext cx="3780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altLang="ja" sz="7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Copyright 2023 EcoNaviSta All Rights Reserved.</a:t>
            </a:r>
            <a:endParaRPr kumimoji="0" sz="7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637" name="Google Shape;637;p58"/>
          <p:cNvSpPr txBox="1">
            <a:spLocks noGrp="1"/>
          </p:cNvSpPr>
          <p:nvPr>
            <p:ph type="title"/>
          </p:nvPr>
        </p:nvSpPr>
        <p:spPr>
          <a:xfrm>
            <a:off x="532765" y="400782"/>
            <a:ext cx="8106900" cy="2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100"/>
              <a:buFont typeface="Meiryo"/>
              <a:buNone/>
            </a:pPr>
            <a:r>
              <a:rPr lang="ja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ライフリズムナビ＋Dr.導入背景</a:t>
            </a:r>
            <a:endParaRPr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38" name="Google Shape;638;p58"/>
          <p:cNvSpPr txBox="1"/>
          <p:nvPr/>
        </p:nvSpPr>
        <p:spPr>
          <a:xfrm>
            <a:off x="713450" y="1086775"/>
            <a:ext cx="7881300" cy="3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①巡視の削減をすることで業務負担の軽減のため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②事故が多発しているのを改善したい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③人で不足で少しでも業務負担を軽減が必要なため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639" name="Google Shape;639;p58"/>
          <p:cNvSpPr/>
          <p:nvPr/>
        </p:nvSpPr>
        <p:spPr>
          <a:xfrm>
            <a:off x="7506526" y="276225"/>
            <a:ext cx="1357800" cy="1357800"/>
          </a:xfrm>
          <a:prstGeom prst="ellipse">
            <a:avLst/>
          </a:prstGeom>
          <a:solidFill>
            <a:srgbClr val="E6F4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640" name="Google Shape;640;p58"/>
          <p:cNvSpPr txBox="1"/>
          <p:nvPr/>
        </p:nvSpPr>
        <p:spPr>
          <a:xfrm>
            <a:off x="7536709" y="566090"/>
            <a:ext cx="1309500" cy="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テキストを編集して</a:t>
            </a: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ご利用ください！</a:t>
            </a: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pic>
        <p:nvPicPr>
          <p:cNvPr id="641" name="Google Shape;641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60143" y="1069491"/>
            <a:ext cx="395161" cy="395161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58"/>
          <p:cNvSpPr/>
          <p:nvPr/>
        </p:nvSpPr>
        <p:spPr>
          <a:xfrm>
            <a:off x="413146" y="4484408"/>
            <a:ext cx="8332500" cy="373800"/>
          </a:xfrm>
          <a:prstGeom prst="roundRect">
            <a:avLst>
              <a:gd name="adj" fmla="val 798"/>
            </a:avLst>
          </a:prstGeom>
          <a:solidFill>
            <a:schemeClr val="lt1"/>
          </a:solidFill>
          <a:ln w="31750" cap="flat" cmpd="sng">
            <a:solidFill>
              <a:srgbClr val="3190D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解決すべき課題を捉え、プロジェクトの目的の明確化し、ゴール設定と評価指標の設定することが重要です！</a:t>
            </a: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pic>
        <p:nvPicPr>
          <p:cNvPr id="643" name="Google Shape;643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42350" y="4543994"/>
            <a:ext cx="240350" cy="240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56376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61"/>
          <p:cNvSpPr txBox="1">
            <a:spLocks noGrp="1"/>
          </p:cNvSpPr>
          <p:nvPr>
            <p:ph type="sldNum" idx="12"/>
          </p:nvPr>
        </p:nvSpPr>
        <p:spPr>
          <a:xfrm>
            <a:off x="7219514" y="4860441"/>
            <a:ext cx="152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ja" sz="9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736" name="Google Shape;736;p61"/>
          <p:cNvSpPr txBox="1">
            <a:spLocks noGrp="1"/>
          </p:cNvSpPr>
          <p:nvPr>
            <p:ph type="ftr" idx="11"/>
          </p:nvPr>
        </p:nvSpPr>
        <p:spPr>
          <a:xfrm>
            <a:off x="2682000" y="4860441"/>
            <a:ext cx="3780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altLang="ja" sz="7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Copyright 2023 EcoNaviSta All Rights Reserved.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737" name="Google Shape;737;p61"/>
          <p:cNvSpPr txBox="1">
            <a:spLocks noGrp="1"/>
          </p:cNvSpPr>
          <p:nvPr>
            <p:ph type="title"/>
          </p:nvPr>
        </p:nvSpPr>
        <p:spPr>
          <a:xfrm>
            <a:off x="532765" y="400782"/>
            <a:ext cx="8106900" cy="2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100"/>
              <a:buFont typeface="Meiryo"/>
              <a:buNone/>
            </a:pPr>
            <a:r>
              <a:rPr lang="ja">
                <a:latin typeface="メイリオ" panose="020B0604030504040204" pitchFamily="50" charset="-128"/>
                <a:ea typeface="メイリオ" panose="020B0604030504040204" pitchFamily="50" charset="-128"/>
              </a:rPr>
              <a:t>ライフリズムナビ＋Dr.を導入した目的</a:t>
            </a:r>
            <a:endParaRPr sz="2000">
              <a:solidFill>
                <a:schemeClr val="dk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38" name="Google Shape;738;p61"/>
          <p:cNvSpPr txBox="1"/>
          <p:nvPr/>
        </p:nvSpPr>
        <p:spPr>
          <a:xfrm>
            <a:off x="713450" y="1543975"/>
            <a:ext cx="7881300" cy="24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①巡視業務をライフリズムナビで行うことで訪室回数を削減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②ご入居者の生活リズムを把握し、薬剤の調整や昼夜逆転の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　アセスメントなどを行う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③業務負担を軽減し残業時間の削減や、人材の確保をする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739" name="Google Shape;739;p61"/>
          <p:cNvSpPr/>
          <p:nvPr/>
        </p:nvSpPr>
        <p:spPr>
          <a:xfrm>
            <a:off x="7506526" y="276225"/>
            <a:ext cx="1357800" cy="1357800"/>
          </a:xfrm>
          <a:prstGeom prst="ellipse">
            <a:avLst/>
          </a:prstGeom>
          <a:solidFill>
            <a:srgbClr val="E6F4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0" name="Google Shape;740;p61"/>
          <p:cNvSpPr txBox="1"/>
          <p:nvPr/>
        </p:nvSpPr>
        <p:spPr>
          <a:xfrm>
            <a:off x="7536709" y="566090"/>
            <a:ext cx="1309500" cy="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テキストを編集して</a:t>
            </a: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ご利用ください！</a:t>
            </a: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pic>
        <p:nvPicPr>
          <p:cNvPr id="741" name="Google Shape;741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60143" y="1069491"/>
            <a:ext cx="395161" cy="395161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p61"/>
          <p:cNvSpPr/>
          <p:nvPr/>
        </p:nvSpPr>
        <p:spPr>
          <a:xfrm>
            <a:off x="413146" y="4484408"/>
            <a:ext cx="8332500" cy="373800"/>
          </a:xfrm>
          <a:prstGeom prst="roundRect">
            <a:avLst>
              <a:gd name="adj" fmla="val 798"/>
            </a:avLst>
          </a:prstGeom>
          <a:solidFill>
            <a:srgbClr val="FFFFFF"/>
          </a:solidFill>
          <a:ln w="31750" cap="flat" cmpd="sng">
            <a:solidFill>
              <a:srgbClr val="3190D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ライフリズムナビを導入することで、何を実現したいか。職員の皆様へ向けて共有したいことを記入しましょう！　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pic>
        <p:nvPicPr>
          <p:cNvPr id="743" name="Google Shape;743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42350" y="4543994"/>
            <a:ext cx="240350" cy="240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91990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C56042C6-EAC7-4645-B5D6-95DCAA43F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5274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6" name="Google Shape;756;p63"/>
          <p:cNvCxnSpPr/>
          <p:nvPr/>
        </p:nvCxnSpPr>
        <p:spPr>
          <a:xfrm rot="10800000">
            <a:off x="5190136" y="1825054"/>
            <a:ext cx="0" cy="243000"/>
          </a:xfrm>
          <a:prstGeom prst="straightConnector1">
            <a:avLst/>
          </a:prstGeom>
          <a:noFill/>
          <a:ln w="76200" cap="flat" cmpd="sng">
            <a:solidFill>
              <a:srgbClr val="A8D08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57" name="Google Shape;757;p63"/>
          <p:cNvSpPr txBox="1">
            <a:spLocks noGrp="1"/>
          </p:cNvSpPr>
          <p:nvPr>
            <p:ph type="sldNum" idx="12"/>
          </p:nvPr>
        </p:nvSpPr>
        <p:spPr>
          <a:xfrm>
            <a:off x="7219514" y="4860441"/>
            <a:ext cx="152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ja" sz="9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24</a:t>
            </a:fld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758" name="Google Shape;758;p63"/>
          <p:cNvSpPr txBox="1">
            <a:spLocks noGrp="1"/>
          </p:cNvSpPr>
          <p:nvPr>
            <p:ph type="ftr" idx="11"/>
          </p:nvPr>
        </p:nvSpPr>
        <p:spPr>
          <a:xfrm>
            <a:off x="2682000" y="4860441"/>
            <a:ext cx="3780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altLang="ja" sz="7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Copyright 2023 EcoNaviSta All Rights Reserved.</a:t>
            </a:r>
            <a:endParaRPr kumimoji="0" sz="7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759" name="Google Shape;759;p63"/>
          <p:cNvSpPr txBox="1">
            <a:spLocks noGrp="1"/>
          </p:cNvSpPr>
          <p:nvPr>
            <p:ph type="title"/>
          </p:nvPr>
        </p:nvSpPr>
        <p:spPr>
          <a:xfrm>
            <a:off x="532765" y="400782"/>
            <a:ext cx="8106900" cy="2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100"/>
              <a:buFont typeface="Meiryo"/>
              <a:buNone/>
            </a:pPr>
            <a:r>
              <a:rPr lang="ja" dirty="0"/>
              <a:t>プロジェクト推進体制</a:t>
            </a:r>
            <a:r>
              <a:rPr lang="ja" sz="2100" b="1" i="0" u="none" strike="noStrike" cap="none" dirty="0">
                <a:solidFill>
                  <a:srgbClr val="3190D1"/>
                </a:solidFill>
                <a:latin typeface="Meiryo"/>
                <a:ea typeface="Meiryo"/>
                <a:cs typeface="Meiryo"/>
                <a:sym typeface="Meiryo"/>
              </a:rPr>
              <a:t>＜体制図　サンプルイメージ＞</a:t>
            </a:r>
            <a:endParaRPr dirty="0"/>
          </a:p>
        </p:txBody>
      </p:sp>
      <p:grpSp>
        <p:nvGrpSpPr>
          <p:cNvPr id="760" name="Google Shape;760;p63"/>
          <p:cNvGrpSpPr/>
          <p:nvPr/>
        </p:nvGrpSpPr>
        <p:grpSpPr>
          <a:xfrm>
            <a:off x="2487955" y="763806"/>
            <a:ext cx="3406073" cy="3122918"/>
            <a:chOff x="5178528" y="1349556"/>
            <a:chExt cx="4541431" cy="4163891"/>
          </a:xfrm>
        </p:grpSpPr>
        <p:cxnSp>
          <p:nvCxnSpPr>
            <p:cNvPr id="761" name="Google Shape;761;p63"/>
            <p:cNvCxnSpPr/>
            <p:nvPr/>
          </p:nvCxnSpPr>
          <p:spPr>
            <a:xfrm rot="10800000">
              <a:off x="5667681" y="4285882"/>
              <a:ext cx="2926200" cy="0"/>
            </a:xfrm>
            <a:prstGeom prst="straightConnector1">
              <a:avLst/>
            </a:prstGeom>
            <a:noFill/>
            <a:ln w="762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63"/>
            <p:cNvCxnSpPr/>
            <p:nvPr/>
          </p:nvCxnSpPr>
          <p:spPr>
            <a:xfrm rot="10800000">
              <a:off x="7441881" y="5196356"/>
              <a:ext cx="1152000" cy="0"/>
            </a:xfrm>
            <a:prstGeom prst="straightConnector1">
              <a:avLst/>
            </a:prstGeom>
            <a:noFill/>
            <a:ln w="762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63"/>
            <p:cNvCxnSpPr/>
            <p:nvPr/>
          </p:nvCxnSpPr>
          <p:spPr>
            <a:xfrm rot="10800000">
              <a:off x="6096081" y="3405173"/>
              <a:ext cx="2926200" cy="0"/>
            </a:xfrm>
            <a:prstGeom prst="straightConnector1">
              <a:avLst/>
            </a:prstGeom>
            <a:noFill/>
            <a:ln w="762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64" name="Google Shape;764;p63"/>
            <p:cNvSpPr/>
            <p:nvPr/>
          </p:nvSpPr>
          <p:spPr>
            <a:xfrm>
              <a:off x="7915159" y="3015962"/>
              <a:ext cx="1804800" cy="721800"/>
            </a:xfrm>
            <a:prstGeom prst="rect">
              <a:avLst/>
            </a:prstGeom>
            <a:solidFill>
              <a:srgbClr val="E1EFD8"/>
            </a:solidFill>
            <a:ln w="38100" cap="flat" cmpd="dbl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spcFirstLastPara="1" wrap="square" lIns="40600" tIns="8125" rIns="40600" bIns="81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ja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プロジェクト推進事務局</a:t>
              </a:r>
              <a:endPara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ja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　</a:t>
              </a:r>
              <a:endPara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ja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　〇〇　〇〇　様</a:t>
              </a:r>
              <a:endPara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endParaRPr>
            </a:p>
          </p:txBody>
        </p:sp>
        <p:sp>
          <p:nvSpPr>
            <p:cNvPr id="765" name="Google Shape;765;p63"/>
            <p:cNvSpPr/>
            <p:nvPr/>
          </p:nvSpPr>
          <p:spPr>
            <a:xfrm>
              <a:off x="7915159" y="4791647"/>
              <a:ext cx="1804800" cy="721800"/>
            </a:xfrm>
            <a:prstGeom prst="rect">
              <a:avLst/>
            </a:prstGeom>
            <a:solidFill>
              <a:srgbClr val="FFF2CC"/>
            </a:solidFill>
            <a:ln w="38100" cap="flat" cmpd="dbl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spcFirstLastPara="1" wrap="square" lIns="40600" tIns="8125" rIns="40600" bIns="81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ja" alt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プロジェクト推進メンバー</a:t>
              </a: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ja" alt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　</a:t>
              </a:r>
              <a:r>
                <a:rPr kumimoji="0" lang="en-US" altLang="ja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B</a:t>
              </a:r>
              <a:r>
                <a:rPr kumimoji="0" lang="ja" alt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フロア　キーマン</a:t>
              </a: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ja" alt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　〇〇　〇〇　様</a:t>
              </a: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endParaRPr>
            </a:p>
          </p:txBody>
        </p:sp>
        <p:cxnSp>
          <p:nvCxnSpPr>
            <p:cNvPr id="766" name="Google Shape;766;p63"/>
            <p:cNvCxnSpPr/>
            <p:nvPr/>
          </p:nvCxnSpPr>
          <p:spPr>
            <a:xfrm rot="10800000">
              <a:off x="6096000" y="1679750"/>
              <a:ext cx="0" cy="2772000"/>
            </a:xfrm>
            <a:prstGeom prst="straightConnector1">
              <a:avLst/>
            </a:prstGeom>
            <a:noFill/>
            <a:ln w="762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67" name="Google Shape;767;p63"/>
            <p:cNvSpPr/>
            <p:nvPr/>
          </p:nvSpPr>
          <p:spPr>
            <a:xfrm>
              <a:off x="5178528" y="1349556"/>
              <a:ext cx="1804800" cy="721800"/>
            </a:xfrm>
            <a:prstGeom prst="rect">
              <a:avLst/>
            </a:prstGeom>
            <a:solidFill>
              <a:srgbClr val="DDEAF6"/>
            </a:solidFill>
            <a:ln w="38100" cap="flat" cmpd="dbl">
              <a:solidFill>
                <a:schemeClr val="accent5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spcFirstLastPara="1" wrap="square" lIns="40600" tIns="8125" rIns="40600" bIns="81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ja" alt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プロジェクト統括責任者</a:t>
              </a: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ja" alt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　理事長</a:t>
              </a: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ja" alt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　〇〇　〇〇　様</a:t>
              </a: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endParaRPr>
            </a:p>
          </p:txBody>
        </p:sp>
        <p:sp>
          <p:nvSpPr>
            <p:cNvPr id="768" name="Google Shape;768;p63"/>
            <p:cNvSpPr/>
            <p:nvPr/>
          </p:nvSpPr>
          <p:spPr>
            <a:xfrm>
              <a:off x="5178528" y="2418474"/>
              <a:ext cx="1804800" cy="721800"/>
            </a:xfrm>
            <a:prstGeom prst="rect">
              <a:avLst/>
            </a:prstGeom>
            <a:solidFill>
              <a:srgbClr val="E1EFD8"/>
            </a:solidFill>
            <a:ln w="38100" cap="flat" cmpd="dbl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spcFirstLastPara="1" wrap="square" lIns="40600" tIns="8125" rIns="40600" bIns="81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ja" alt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プロジェクト推進責任者</a:t>
              </a: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ja" alt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　施設長</a:t>
              </a: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ja" alt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　〇〇　〇〇　様</a:t>
              </a: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endParaRPr>
            </a:p>
          </p:txBody>
        </p:sp>
        <p:sp>
          <p:nvSpPr>
            <p:cNvPr id="769" name="Google Shape;769;p63"/>
            <p:cNvSpPr/>
            <p:nvPr/>
          </p:nvSpPr>
          <p:spPr>
            <a:xfrm>
              <a:off x="5178528" y="3917409"/>
              <a:ext cx="1804800" cy="721800"/>
            </a:xfrm>
            <a:prstGeom prst="rect">
              <a:avLst/>
            </a:prstGeom>
            <a:solidFill>
              <a:srgbClr val="FFF2CC"/>
            </a:solidFill>
            <a:ln w="38100" cap="flat" cmpd="dbl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spcFirstLastPara="1" wrap="square" lIns="40600" tIns="8125" rIns="40600" bIns="81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ja" altLang="en-US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プロジェクト推進リーダー</a:t>
              </a: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ja" altLang="en-US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プロジェクトマネージャー</a:t>
              </a: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ja" altLang="en-US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　　〇〇　〇〇　様</a:t>
              </a: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endParaRPr>
            </a:p>
          </p:txBody>
        </p:sp>
        <p:sp>
          <p:nvSpPr>
            <p:cNvPr id="770" name="Google Shape;770;p63"/>
            <p:cNvSpPr/>
            <p:nvPr/>
          </p:nvSpPr>
          <p:spPr>
            <a:xfrm>
              <a:off x="7915159" y="3903804"/>
              <a:ext cx="1804800" cy="721800"/>
            </a:xfrm>
            <a:prstGeom prst="rect">
              <a:avLst/>
            </a:prstGeom>
            <a:solidFill>
              <a:srgbClr val="FFF2CC"/>
            </a:solidFill>
            <a:ln w="38100" cap="flat" cmpd="dbl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spcFirstLastPara="1" wrap="square" lIns="40600" tIns="8125" rIns="40600" bIns="81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ja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プロジェクト推進メンバー</a:t>
              </a:r>
              <a:endPara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ja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　</a:t>
              </a:r>
              <a:r>
                <a:rPr kumimoji="0" lang="en-US" altLang="ja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A</a:t>
              </a:r>
              <a:r>
                <a:rPr kumimoji="0" lang="ja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フロア　キーマン</a:t>
              </a:r>
              <a:endPara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ja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Arial"/>
                  <a:sym typeface="Arial"/>
                </a:rPr>
                <a:t>　〇〇　〇〇　様</a:t>
              </a:r>
              <a:endPara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endParaRPr>
            </a:p>
          </p:txBody>
        </p:sp>
        <p:cxnSp>
          <p:nvCxnSpPr>
            <p:cNvPr id="771" name="Google Shape;771;p63"/>
            <p:cNvCxnSpPr/>
            <p:nvPr/>
          </p:nvCxnSpPr>
          <p:spPr>
            <a:xfrm rot="10800000">
              <a:off x="7441881" y="4293439"/>
              <a:ext cx="0" cy="936000"/>
            </a:xfrm>
            <a:prstGeom prst="straightConnector1">
              <a:avLst/>
            </a:prstGeom>
            <a:noFill/>
            <a:ln w="762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72" name="Google Shape;772;p63"/>
          <p:cNvSpPr/>
          <p:nvPr/>
        </p:nvSpPr>
        <p:spPr>
          <a:xfrm>
            <a:off x="1982477" y="1684782"/>
            <a:ext cx="417300" cy="257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63"/>
          <p:cNvSpPr/>
          <p:nvPr/>
        </p:nvSpPr>
        <p:spPr>
          <a:xfrm>
            <a:off x="1986149" y="2799933"/>
            <a:ext cx="417300" cy="257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63"/>
          <p:cNvSpPr/>
          <p:nvPr/>
        </p:nvSpPr>
        <p:spPr>
          <a:xfrm rot="10800000">
            <a:off x="6002700" y="2137973"/>
            <a:ext cx="417000" cy="257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63"/>
          <p:cNvSpPr/>
          <p:nvPr/>
        </p:nvSpPr>
        <p:spPr>
          <a:xfrm rot="10800000">
            <a:off x="6006373" y="2763194"/>
            <a:ext cx="417000" cy="257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63"/>
          <p:cNvSpPr txBox="1"/>
          <p:nvPr/>
        </p:nvSpPr>
        <p:spPr>
          <a:xfrm>
            <a:off x="348647" y="1634610"/>
            <a:ext cx="17007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プロジェクトにおける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全体の意思決定者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777" name="Google Shape;777;p63"/>
          <p:cNvSpPr txBox="1"/>
          <p:nvPr/>
        </p:nvSpPr>
        <p:spPr>
          <a:xfrm>
            <a:off x="348647" y="2280455"/>
            <a:ext cx="1700700" cy="9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プロジェクトの推進役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" alt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プロジェクトリーダー</a:t>
            </a:r>
            <a:endParaRPr kumimoji="0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システム運用における意思決定者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-JP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・</a:t>
            </a:r>
            <a:r>
              <a:rPr kumimoji="0" lang="ja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課題の把握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-JP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・</a:t>
            </a:r>
            <a:r>
              <a:rPr kumimoji="0" lang="ja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運用方法の決定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778" name="Google Shape;778;p63"/>
          <p:cNvSpPr txBox="1"/>
          <p:nvPr/>
        </p:nvSpPr>
        <p:spPr>
          <a:xfrm>
            <a:off x="6545584" y="2108701"/>
            <a:ext cx="2598415" cy="376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メーカー・ベンダーとの連絡窓口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各種連絡事項の周知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779" name="Google Shape;779;p63"/>
          <p:cNvSpPr txBox="1"/>
          <p:nvPr/>
        </p:nvSpPr>
        <p:spPr>
          <a:xfrm>
            <a:off x="6545572" y="2617670"/>
            <a:ext cx="2124000" cy="838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プロジェクトの推進役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システム運用における</a:t>
            </a:r>
            <a:r>
              <a:rPr kumimoji="0" lang="ja-JP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以下の役割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・課題の洗い出し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・運用方法の検討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・操作方法の周知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780" name="Google Shape;780;p63"/>
          <p:cNvSpPr txBox="1"/>
          <p:nvPr/>
        </p:nvSpPr>
        <p:spPr>
          <a:xfrm>
            <a:off x="6584869" y="3343024"/>
            <a:ext cx="1622100" cy="4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400"/>
              <a:buFont typeface="Arial"/>
              <a:buNone/>
              <a:tabLst/>
              <a:defRPr/>
            </a:pPr>
            <a:r>
              <a:rPr kumimoji="0" lang="ja" altLang="en-US" sz="1200" b="1" i="0" u="none" strike="noStrike" kern="0" cap="none" spc="0" normalizeH="0" baseline="0" noProof="0">
                <a:ln>
                  <a:noFill/>
                </a:ln>
                <a:solidFill>
                  <a:srgbClr val="BF9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想定構成メンバー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BF9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781" name="Google Shape;781;p63"/>
          <p:cNvSpPr/>
          <p:nvPr/>
        </p:nvSpPr>
        <p:spPr>
          <a:xfrm>
            <a:off x="6190073" y="4075060"/>
            <a:ext cx="1161300" cy="304200"/>
          </a:xfrm>
          <a:prstGeom prst="roundRect">
            <a:avLst>
              <a:gd name="adj" fmla="val 50000"/>
            </a:avLst>
          </a:prstGeom>
          <a:solidFill>
            <a:srgbClr val="FFF2CC"/>
          </a:solidFill>
          <a:ln w="12700" cap="flat" cmpd="sng">
            <a:solidFill>
              <a:schemeClr val="accent4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ケアスタッフ</a:t>
            </a: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782" name="Google Shape;782;p63"/>
          <p:cNvSpPr/>
          <p:nvPr/>
        </p:nvSpPr>
        <p:spPr>
          <a:xfrm>
            <a:off x="6190073" y="3732801"/>
            <a:ext cx="1161300" cy="304200"/>
          </a:xfrm>
          <a:prstGeom prst="roundRect">
            <a:avLst>
              <a:gd name="adj" fmla="val 50000"/>
            </a:avLst>
          </a:prstGeom>
          <a:solidFill>
            <a:srgbClr val="FFF2CC"/>
          </a:solidFill>
          <a:ln w="12700" cap="flat" cmpd="sng">
            <a:solidFill>
              <a:schemeClr val="accent4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施設管理者</a:t>
            </a: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783" name="Google Shape;783;p63"/>
          <p:cNvSpPr/>
          <p:nvPr/>
        </p:nvSpPr>
        <p:spPr>
          <a:xfrm>
            <a:off x="7431307" y="3732801"/>
            <a:ext cx="1161300" cy="304200"/>
          </a:xfrm>
          <a:prstGeom prst="roundRect">
            <a:avLst>
              <a:gd name="adj" fmla="val 50000"/>
            </a:avLst>
          </a:prstGeom>
          <a:solidFill>
            <a:srgbClr val="FFF2CC"/>
          </a:solidFill>
          <a:ln w="9525" cap="flat" cmpd="sng">
            <a:solidFill>
              <a:schemeClr val="accent4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-JP" alt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ケアマネジャー</a:t>
            </a:r>
            <a:endParaRPr kumimoji="0" lang="ja-JP" alt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784" name="Google Shape;784;p63"/>
          <p:cNvSpPr/>
          <p:nvPr/>
        </p:nvSpPr>
        <p:spPr>
          <a:xfrm>
            <a:off x="7431307" y="4075060"/>
            <a:ext cx="1161300" cy="304200"/>
          </a:xfrm>
          <a:prstGeom prst="roundRect">
            <a:avLst>
              <a:gd name="adj" fmla="val 50000"/>
            </a:avLst>
          </a:prstGeom>
          <a:solidFill>
            <a:srgbClr val="FFF2CC"/>
          </a:solidFill>
          <a:ln w="12700" cap="flat" cmpd="sng">
            <a:solidFill>
              <a:schemeClr val="accent4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ナース</a:t>
            </a: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785" name="Google Shape;785;p63"/>
          <p:cNvSpPr/>
          <p:nvPr/>
        </p:nvSpPr>
        <p:spPr>
          <a:xfrm>
            <a:off x="2494736" y="3378217"/>
            <a:ext cx="1353600" cy="541500"/>
          </a:xfrm>
          <a:prstGeom prst="rect">
            <a:avLst/>
          </a:prstGeom>
          <a:solidFill>
            <a:srgbClr val="F7CAAC"/>
          </a:solidFill>
          <a:ln w="38100" cap="flat" cmpd="dbl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rgbClr val="808080"/>
            </a:outerShdw>
          </a:effectLst>
        </p:spPr>
        <p:txBody>
          <a:bodyPr spcFirstLastPara="1" wrap="square" lIns="40600" tIns="8125" rIns="40600" bIns="81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" alt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ライフリズムナビ</a:t>
            </a: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" alt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スペシャリスト</a:t>
            </a: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　〇〇　〇〇　様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786" name="Google Shape;786;p63"/>
          <p:cNvSpPr/>
          <p:nvPr/>
        </p:nvSpPr>
        <p:spPr>
          <a:xfrm>
            <a:off x="1982477" y="3545043"/>
            <a:ext cx="417300" cy="257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7" name="Google Shape;787;p63"/>
          <p:cNvSpPr txBox="1"/>
          <p:nvPr/>
        </p:nvSpPr>
        <p:spPr>
          <a:xfrm>
            <a:off x="348647" y="3356949"/>
            <a:ext cx="1700700" cy="6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システムの特徴、機能を</a:t>
            </a:r>
            <a:endParaRPr kumimoji="0" lang="ja-JP" alt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-JP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理解し、施設内における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この人に聞けば解決する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といった</a:t>
            </a:r>
            <a:r>
              <a:rPr kumimoji="0" lang="ja" alt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スペシャリスト</a:t>
            </a:r>
            <a:endParaRPr kumimoji="0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788" name="Google Shape;788;p63"/>
          <p:cNvSpPr/>
          <p:nvPr/>
        </p:nvSpPr>
        <p:spPr>
          <a:xfrm>
            <a:off x="4540429" y="1532456"/>
            <a:ext cx="1353600" cy="374400"/>
          </a:xfrm>
          <a:prstGeom prst="rect">
            <a:avLst/>
          </a:prstGeom>
          <a:solidFill>
            <a:srgbClr val="E1EFD8"/>
          </a:solidFill>
          <a:ln w="38100" cap="flat" cmpd="dbl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rgbClr val="808080"/>
            </a:outerShdw>
          </a:effectLst>
        </p:spPr>
        <p:txBody>
          <a:bodyPr spcFirstLastPara="1" wrap="square" lIns="40600" tIns="8125" rIns="40600" bIns="81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r>
              <a:rPr kumimoji="0" lang="ja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ネットワーク関連管理者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　〇〇　〇〇　様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789" name="Google Shape;789;p63"/>
          <p:cNvSpPr/>
          <p:nvPr/>
        </p:nvSpPr>
        <p:spPr>
          <a:xfrm rot="10800000">
            <a:off x="6006373" y="1567654"/>
            <a:ext cx="417000" cy="257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0" name="Google Shape;790;p63"/>
          <p:cNvSpPr txBox="1"/>
          <p:nvPr/>
        </p:nvSpPr>
        <p:spPr>
          <a:xfrm>
            <a:off x="6545585" y="1546493"/>
            <a:ext cx="2256444" cy="376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施設で利用する端末や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ja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ネットワーク情報の把握・管理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791" name="Google Shape;791;p63"/>
          <p:cNvSpPr/>
          <p:nvPr/>
        </p:nvSpPr>
        <p:spPr>
          <a:xfrm>
            <a:off x="3548315" y="3768097"/>
            <a:ext cx="726880" cy="387441"/>
          </a:xfrm>
          <a:prstGeom prst="ellipse">
            <a:avLst/>
          </a:prstGeom>
          <a:solidFill>
            <a:srgbClr val="F7CAAC"/>
          </a:solidFill>
          <a:ln w="222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-JP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重要</a:t>
            </a:r>
            <a:endParaRPr kumimoji="0" lang="en-US" altLang="ja" sz="9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792" name="Google Shape;792;p63"/>
          <p:cNvSpPr/>
          <p:nvPr/>
        </p:nvSpPr>
        <p:spPr>
          <a:xfrm>
            <a:off x="413146" y="4484408"/>
            <a:ext cx="8332500" cy="373800"/>
          </a:xfrm>
          <a:prstGeom prst="roundRect">
            <a:avLst>
              <a:gd name="adj" fmla="val 798"/>
            </a:avLst>
          </a:prstGeom>
          <a:solidFill>
            <a:schemeClr val="lt1"/>
          </a:solidFill>
          <a:ln w="31750" cap="flat" cmpd="sng">
            <a:solidFill>
              <a:srgbClr val="3190D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プロジェクト推進する体制　と　担当者を入力してください！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793" name="Google Shape;793;p63"/>
          <p:cNvSpPr/>
          <p:nvPr/>
        </p:nvSpPr>
        <p:spPr>
          <a:xfrm>
            <a:off x="7506526" y="276225"/>
            <a:ext cx="1357800" cy="1357800"/>
          </a:xfrm>
          <a:prstGeom prst="ellipse">
            <a:avLst/>
          </a:prstGeom>
          <a:solidFill>
            <a:srgbClr val="E6F4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4" name="Google Shape;794;p63"/>
          <p:cNvSpPr txBox="1"/>
          <p:nvPr/>
        </p:nvSpPr>
        <p:spPr>
          <a:xfrm>
            <a:off x="7536709" y="566090"/>
            <a:ext cx="1309500" cy="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テキストを編集して</a:t>
            </a: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ご利用ください！</a:t>
            </a: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pic>
        <p:nvPicPr>
          <p:cNvPr id="795" name="Google Shape;795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60143" y="1069491"/>
            <a:ext cx="395161" cy="395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42350" y="4543994"/>
            <a:ext cx="240350" cy="240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79173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64DC1287-0E93-4D7A-B9E7-1988FF98F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8503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66"/>
          <p:cNvSpPr txBox="1">
            <a:spLocks noGrp="1"/>
          </p:cNvSpPr>
          <p:nvPr>
            <p:ph type="title"/>
          </p:nvPr>
        </p:nvSpPr>
        <p:spPr>
          <a:xfrm>
            <a:off x="532765" y="400782"/>
            <a:ext cx="8106900" cy="2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" sz="2000" dirty="0">
                <a:solidFill>
                  <a:schemeClr val="dk1"/>
                </a:solidFill>
              </a:rPr>
              <a:t>ライフリズムナビの運用ルール</a:t>
            </a:r>
            <a:endParaRPr dirty="0"/>
          </a:p>
        </p:txBody>
      </p:sp>
      <p:sp>
        <p:nvSpPr>
          <p:cNvPr id="849" name="Google Shape;849;p66"/>
          <p:cNvSpPr/>
          <p:nvPr/>
        </p:nvSpPr>
        <p:spPr>
          <a:xfrm>
            <a:off x="413150" y="4343414"/>
            <a:ext cx="8332500" cy="503400"/>
          </a:xfrm>
          <a:prstGeom prst="roundRect">
            <a:avLst>
              <a:gd name="adj" fmla="val 798"/>
            </a:avLst>
          </a:prstGeom>
          <a:solidFill>
            <a:schemeClr val="lt1"/>
          </a:solidFill>
          <a:ln w="31750" cap="flat" cmpd="sng">
            <a:solidFill>
              <a:srgbClr val="3190D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運用ルールリストが完成したら職員へ配布しましょう！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850" name="Google Shape;850;p66"/>
          <p:cNvSpPr txBox="1"/>
          <p:nvPr/>
        </p:nvSpPr>
        <p:spPr>
          <a:xfrm>
            <a:off x="1969500" y="1520850"/>
            <a:ext cx="5205000" cy="10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運用ルールリストの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ダウンロードはこちら！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851" name="Google Shape;851;p66"/>
          <p:cNvSpPr txBox="1"/>
          <p:nvPr/>
        </p:nvSpPr>
        <p:spPr>
          <a:xfrm>
            <a:off x="970349" y="2417276"/>
            <a:ext cx="7203300" cy="12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altLang="ja-JP" sz="2000" dirty="0">
                <a:latin typeface="+mn-ea"/>
                <a:ea typeface="+mn-ea"/>
                <a:hlinkClick r:id="rId3"/>
              </a:rPr>
              <a:t>https://support.liferhythmnavi.com/wp-content/uploads/2024/04/rule-checklist.xlsx</a:t>
            </a:r>
            <a:br>
              <a:rPr lang="en-US" altLang="ja-JP" sz="2000" dirty="0"/>
            </a:br>
            <a:endParaRPr lang="en-US" altLang="ja-JP" sz="2000" dirty="0"/>
          </a:p>
        </p:txBody>
      </p:sp>
      <p:pic>
        <p:nvPicPr>
          <p:cNvPr id="852" name="Google Shape;852;p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88743" y="4392995"/>
            <a:ext cx="395161" cy="395161"/>
          </a:xfrm>
          <a:prstGeom prst="rect">
            <a:avLst/>
          </a:prstGeom>
          <a:noFill/>
          <a:ln>
            <a:noFill/>
          </a:ln>
        </p:spPr>
      </p:pic>
      <p:sp>
        <p:nvSpPr>
          <p:cNvPr id="853" name="Google Shape;853;p66"/>
          <p:cNvSpPr txBox="1">
            <a:spLocks noGrp="1"/>
          </p:cNvSpPr>
          <p:nvPr>
            <p:ph type="sldNum" idx="12"/>
          </p:nvPr>
        </p:nvSpPr>
        <p:spPr>
          <a:xfrm>
            <a:off x="7219514" y="4860441"/>
            <a:ext cx="152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ja" sz="9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26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854" name="Google Shape;854;p66"/>
          <p:cNvSpPr txBox="1">
            <a:spLocks noGrp="1"/>
          </p:cNvSpPr>
          <p:nvPr>
            <p:ph type="ftr" idx="11"/>
          </p:nvPr>
        </p:nvSpPr>
        <p:spPr>
          <a:xfrm>
            <a:off x="2682000" y="4860441"/>
            <a:ext cx="3780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altLang="ja" sz="7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Copyright 2023 EcoNaviSta All Rights Reserved.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855" name="Google Shape;855;p66"/>
          <p:cNvSpPr/>
          <p:nvPr/>
        </p:nvSpPr>
        <p:spPr>
          <a:xfrm>
            <a:off x="7506526" y="276225"/>
            <a:ext cx="1357800" cy="1357800"/>
          </a:xfrm>
          <a:prstGeom prst="ellipse">
            <a:avLst/>
          </a:prstGeom>
          <a:solidFill>
            <a:srgbClr val="E6F4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6" name="Google Shape;856;p66"/>
          <p:cNvSpPr txBox="1"/>
          <p:nvPr/>
        </p:nvSpPr>
        <p:spPr>
          <a:xfrm>
            <a:off x="7432206" y="603260"/>
            <a:ext cx="1518506" cy="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-JP" alt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資料をダウンロードしてご活用ください</a:t>
            </a:r>
            <a:r>
              <a:rPr kumimoji="0" lang="ja" alt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！</a:t>
            </a: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pic>
        <p:nvPicPr>
          <p:cNvPr id="857" name="Google Shape;857;p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60143" y="1069491"/>
            <a:ext cx="395161" cy="39516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19A0B14-5131-4689-9653-67D5BEE93BEA}"/>
              </a:ext>
            </a:extLst>
          </p:cNvPr>
          <p:cNvSpPr txBox="1"/>
          <p:nvPr/>
        </p:nvSpPr>
        <p:spPr>
          <a:xfrm>
            <a:off x="1111211" y="3452276"/>
            <a:ext cx="7062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※</a:t>
            </a:r>
            <a:r>
              <a:rPr kumimoji="1" lang="ja-JP" altLang="en-US" dirty="0"/>
              <a:t>スライドショーの状態で上記</a:t>
            </a:r>
            <a:r>
              <a:rPr kumimoji="1" lang="en-US" altLang="ja-JP" dirty="0"/>
              <a:t>URL</a:t>
            </a:r>
            <a:r>
              <a:rPr kumimoji="1" lang="ja-JP" altLang="en-US" dirty="0"/>
              <a:t>をクリックすると資料がダウンロードされます。</a:t>
            </a:r>
          </a:p>
        </p:txBody>
      </p:sp>
    </p:spTree>
    <p:extLst>
      <p:ext uri="{BB962C8B-B14F-4D97-AF65-F5344CB8AC3E}">
        <p14:creationId xmlns:p14="http://schemas.microsoft.com/office/powerpoint/2010/main" val="21302806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4EA86C41-168D-4297-ACA9-15B6D524B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7868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68"/>
          <p:cNvSpPr txBox="1">
            <a:spLocks noGrp="1"/>
          </p:cNvSpPr>
          <p:nvPr>
            <p:ph type="sldNum" idx="12"/>
          </p:nvPr>
        </p:nvSpPr>
        <p:spPr>
          <a:xfrm>
            <a:off x="7219514" y="4860441"/>
            <a:ext cx="152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ja" sz="9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900"/>
                <a:buFont typeface="Arial"/>
                <a:buNone/>
                <a:tabLst/>
                <a:defRPr/>
              </a:pPr>
              <a:t>28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871" name="Google Shape;871;p68"/>
          <p:cNvSpPr txBox="1">
            <a:spLocks noGrp="1"/>
          </p:cNvSpPr>
          <p:nvPr>
            <p:ph type="ftr" idx="11"/>
          </p:nvPr>
        </p:nvSpPr>
        <p:spPr>
          <a:xfrm>
            <a:off x="2682000" y="4860441"/>
            <a:ext cx="3780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700"/>
              <a:buFont typeface="Arial"/>
              <a:buNone/>
              <a:tabLst/>
              <a:defRPr/>
            </a:pPr>
            <a:r>
              <a:rPr kumimoji="0" lang="en-US" altLang="ja" sz="7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Copyright 2023 EcoNaviSta All Rights Reserved.</a:t>
            </a:r>
            <a:endParaRPr kumimoji="0" sz="7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872" name="Google Shape;872;p68"/>
          <p:cNvSpPr txBox="1">
            <a:spLocks noGrp="1"/>
          </p:cNvSpPr>
          <p:nvPr>
            <p:ph type="title"/>
          </p:nvPr>
        </p:nvSpPr>
        <p:spPr>
          <a:xfrm>
            <a:off x="532765" y="400782"/>
            <a:ext cx="8106900" cy="2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100"/>
              <a:buFont typeface="Meiryo"/>
              <a:buNone/>
            </a:pPr>
            <a:r>
              <a:rPr lang="ja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その他お願い事項</a:t>
            </a:r>
            <a:endParaRPr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73" name="Google Shape;873;p68"/>
          <p:cNvSpPr txBox="1"/>
          <p:nvPr/>
        </p:nvSpPr>
        <p:spPr>
          <a:xfrm>
            <a:off x="622200" y="1045300"/>
            <a:ext cx="8271000" cy="3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スタッフ様へ伝えたいメッセージなどが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あればご自由にご入力ください。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874" name="Google Shape;874;p68"/>
          <p:cNvSpPr/>
          <p:nvPr/>
        </p:nvSpPr>
        <p:spPr>
          <a:xfrm>
            <a:off x="7506526" y="276225"/>
            <a:ext cx="1357800" cy="1357800"/>
          </a:xfrm>
          <a:prstGeom prst="ellipse">
            <a:avLst/>
          </a:prstGeom>
          <a:solidFill>
            <a:srgbClr val="E6F4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5" name="Google Shape;875;p68"/>
          <p:cNvSpPr txBox="1"/>
          <p:nvPr/>
        </p:nvSpPr>
        <p:spPr>
          <a:xfrm>
            <a:off x="7536709" y="566090"/>
            <a:ext cx="1309500" cy="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9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テキストを編集して</a:t>
            </a:r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" altLang="en-US" sz="9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ご利用ください！</a:t>
            </a:r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pic>
        <p:nvPicPr>
          <p:cNvPr id="876" name="Google Shape;876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60143" y="1069491"/>
            <a:ext cx="395161" cy="3951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98359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17EE722A-DDA7-4C5E-B817-C1A373F2C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241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文字が書かれている&#10;&#10;低い精度で自動的に生成された説明">
            <a:extLst>
              <a:ext uri="{FF2B5EF4-FFF2-40B4-BE49-F238E27FC236}">
                <a16:creationId xmlns:a16="http://schemas.microsoft.com/office/drawing/2014/main" id="{840C1418-49AA-4F89-9ADF-DB94F0A3A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6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自動的に生成された説明">
            <a:extLst>
              <a:ext uri="{FF2B5EF4-FFF2-40B4-BE49-F238E27FC236}">
                <a16:creationId xmlns:a16="http://schemas.microsoft.com/office/drawing/2014/main" id="{AE8E2315-F759-445E-9610-3588CF011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90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E69D64D4-DE13-453C-8CE9-FBEDDF99B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24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64DBC4E0-52A6-4F3E-9476-E7B46F419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899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6FFF87A1-75DA-419D-8F83-14F5FDE1B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346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AC4A8688-78E6-48A3-84C7-1F3ED0E39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818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コンピューターのスクリーンショット&#10;&#10;自動的に生成された説明">
            <a:extLst>
              <a:ext uri="{FF2B5EF4-FFF2-40B4-BE49-F238E27FC236}">
                <a16:creationId xmlns:a16="http://schemas.microsoft.com/office/drawing/2014/main" id="{6216A069-7AE7-4D4B-BA2D-CE153BD14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755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F1D51284-9FDB-474D-9CB0-872857483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23731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552</Words>
  <Application>Microsoft Office PowerPoint</Application>
  <PresentationFormat>画面に合わせる (16:9)</PresentationFormat>
  <Paragraphs>104</Paragraphs>
  <Slides>30</Slides>
  <Notes>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30</vt:i4>
      </vt:variant>
    </vt:vector>
  </HeadingPairs>
  <TitlesOfParts>
    <vt:vector size="39" baseType="lpstr">
      <vt:lpstr>Arial</vt:lpstr>
      <vt:lpstr>Calibri</vt:lpstr>
      <vt:lpstr>PMingLiU</vt:lpstr>
      <vt:lpstr>Noto Sans Symbols</vt:lpstr>
      <vt:lpstr>メイリオ</vt:lpstr>
      <vt:lpstr>メイリオ</vt:lpstr>
      <vt:lpstr>Simple Light</vt:lpstr>
      <vt:lpstr>Simple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【補足】ライフリズムナビの魅力とは？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ライフリズムナビ＋Dr.導入背景</vt:lpstr>
      <vt:lpstr>ライフリズムナビ＋Dr.を導入した目的</vt:lpstr>
      <vt:lpstr>PowerPoint プレゼンテーション</vt:lpstr>
      <vt:lpstr>プロジェクト推進体制＜体制図　サンプルイメージ＞</vt:lpstr>
      <vt:lpstr>PowerPoint プレゼンテーション</vt:lpstr>
      <vt:lpstr>ライフリズムナビの運用ルール</vt:lpstr>
      <vt:lpstr>PowerPoint プレゼンテーション</vt:lpstr>
      <vt:lpstr>その他お願い事項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cp:lastModifiedBy>大河原 雅斗</cp:lastModifiedBy>
  <cp:revision>24</cp:revision>
  <dcterms:modified xsi:type="dcterms:W3CDTF">2025-04-21T03:02:41Z</dcterms:modified>
</cp:coreProperties>
</file>